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3.xml" ContentType="application/vnd.openxmlformats-officedocument.presentationml.tags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61" r:id="rId5"/>
    <p:sldId id="285" r:id="rId6"/>
    <p:sldId id="284" r:id="rId7"/>
    <p:sldId id="286" r:id="rId8"/>
    <p:sldId id="287" r:id="rId9"/>
    <p:sldId id="288" r:id="rId10"/>
    <p:sldId id="280" r:id="rId11"/>
    <p:sldId id="264" r:id="rId12"/>
    <p:sldId id="289" r:id="rId13"/>
    <p:sldId id="290" r:id="rId14"/>
    <p:sldId id="291" r:id="rId15"/>
    <p:sldId id="292" r:id="rId16"/>
    <p:sldId id="281" r:id="rId17"/>
    <p:sldId id="293" r:id="rId18"/>
    <p:sldId id="297" r:id="rId19"/>
    <p:sldId id="294" r:id="rId20"/>
    <p:sldId id="301" r:id="rId21"/>
    <p:sldId id="295" r:id="rId22"/>
    <p:sldId id="296" r:id="rId23"/>
    <p:sldId id="298" r:id="rId24"/>
    <p:sldId id="299" r:id="rId25"/>
    <p:sldId id="303" r:id="rId26"/>
    <p:sldId id="300" r:id="rId27"/>
    <p:sldId id="302" r:id="rId28"/>
    <p:sldId id="304" r:id="rId29"/>
    <p:sldId id="305" r:id="rId30"/>
    <p:sldId id="306" r:id="rId31"/>
    <p:sldId id="307" r:id="rId32"/>
    <p:sldId id="308" r:id="rId33"/>
    <p:sldId id="309" r:id="rId34"/>
    <p:sldId id="328" r:id="rId35"/>
    <p:sldId id="329" r:id="rId36"/>
    <p:sldId id="330" r:id="rId37"/>
    <p:sldId id="327" r:id="rId38"/>
    <p:sldId id="312" r:id="rId39"/>
    <p:sldId id="314" r:id="rId40"/>
    <p:sldId id="315" r:id="rId41"/>
    <p:sldId id="331" r:id="rId42"/>
    <p:sldId id="332" r:id="rId43"/>
    <p:sldId id="333" r:id="rId44"/>
    <p:sldId id="334" r:id="rId45"/>
    <p:sldId id="335" r:id="rId46"/>
    <p:sldId id="282" r:id="rId47"/>
    <p:sldId id="321" r:id="rId48"/>
    <p:sldId id="317" r:id="rId49"/>
    <p:sldId id="318" r:id="rId50"/>
    <p:sldId id="319" r:id="rId51"/>
    <p:sldId id="320" r:id="rId52"/>
    <p:sldId id="322" r:id="rId53"/>
    <p:sldId id="336" r:id="rId54"/>
    <p:sldId id="337" r:id="rId55"/>
    <p:sldId id="323" r:id="rId56"/>
    <p:sldId id="338" r:id="rId57"/>
    <p:sldId id="324" r:id="rId58"/>
    <p:sldId id="325" r:id="rId59"/>
    <p:sldId id="283" r:id="rId60"/>
  </p:sldIdLst>
  <p:sldSz cx="9001125" cy="5040313"/>
  <p:notesSz cx="6858000" cy="9144000"/>
  <p:custDataLst>
    <p:tags r:id="rId62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A8AD"/>
    <a:srgbClr val="C7BE7E"/>
    <a:srgbClr val="AF525E"/>
    <a:srgbClr val="5B7199"/>
    <a:srgbClr val="786FA8"/>
    <a:srgbClr val="6FAC7A"/>
    <a:srgbClr val="CCE8CF"/>
    <a:srgbClr val="181C1F"/>
    <a:srgbClr val="EAEAE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065" autoAdjust="0"/>
  </p:normalViewPr>
  <p:slideViewPr>
    <p:cSldViewPr>
      <p:cViewPr varScale="1">
        <p:scale>
          <a:sx n="95" d="100"/>
          <a:sy n="95" d="100"/>
        </p:scale>
        <p:origin x="78" y="90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8D1CA-1521-483F-9C51-252EC72C087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57C6E-6274-414F-80F1-353177528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7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83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24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23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6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2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4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25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9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93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17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Oxford,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特点就是深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但是参数特别多</a:t>
            </a:r>
            <a:endParaRPr lang="en-US" altLang="zh-CN" baseline="0" dirty="0" smtClean="0"/>
          </a:p>
          <a:p>
            <a:r>
              <a:rPr lang="en-US" altLang="zh-CN" baseline="0" dirty="0" smtClean="0"/>
              <a:t>VGG-16</a:t>
            </a:r>
            <a:r>
              <a:rPr lang="zh-CN" altLang="en-US" baseline="0" dirty="0" smtClean="0"/>
              <a:t>数据来自</a:t>
            </a:r>
            <a:r>
              <a:rPr lang="en-US" altLang="zh-CN" baseline="0" dirty="0" err="1" smtClean="0"/>
              <a:t>Xception</a:t>
            </a:r>
            <a:r>
              <a:rPr lang="zh-CN" altLang="en-US" baseline="0" dirty="0" smtClean="0"/>
              <a:t>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17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782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数据标准</a:t>
            </a:r>
            <a:endParaRPr lang="en-US" altLang="zh-CN" dirty="0" smtClean="0"/>
          </a:p>
          <a:p>
            <a:r>
              <a:rPr lang="en-US" altLang="zh-CN" dirty="0" smtClean="0"/>
              <a:t>Single-crop,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Single-model experimental results(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一个样本截取一张图的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单一模型不用集成学习的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ILSVRC 2012 dataset validation set 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数据集上人眼能达到的错误率大概在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，这还是经过了大量训练的专家能达到的成绩，一般人要区分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种类型的图片是比较困难的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88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梯度弥散产生的原因在于靠近输入端的梯度是后面层的累加的乘积</a:t>
            </a:r>
            <a:r>
              <a:rPr lang="en-US" altLang="zh-CN" dirty="0" smtClean="0"/>
              <a:t>,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weight</a:t>
            </a:r>
            <a:r>
              <a:rPr lang="zh-CN" altLang="en-US" dirty="0" smtClean="0"/>
              <a:t>值在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以内</a:t>
            </a:r>
            <a:r>
              <a:rPr lang="en-US" altLang="zh-CN" dirty="0" smtClean="0"/>
              <a:t>(</a:t>
            </a:r>
            <a:r>
              <a:rPr lang="zh-CN" altLang="en-US" dirty="0" smtClean="0"/>
              <a:t>我们通常会这样初始化</a:t>
            </a:r>
            <a:r>
              <a:rPr lang="en-US" altLang="zh-CN" dirty="0" smtClean="0"/>
              <a:t>, </a:t>
            </a:r>
            <a:r>
              <a:rPr lang="zh-CN" altLang="en-US" dirty="0" smtClean="0"/>
              <a:t>因为最后的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以内的梯度最大</a:t>
            </a:r>
            <a:r>
              <a:rPr lang="en-US" altLang="zh-CN" dirty="0" smtClean="0"/>
              <a:t>, </a:t>
            </a:r>
            <a:r>
              <a:rPr lang="zh-CN" altLang="en-US" dirty="0" smtClean="0"/>
              <a:t>更新快</a:t>
            </a:r>
            <a:r>
              <a:rPr lang="en-US" altLang="zh-CN" dirty="0" smtClean="0"/>
              <a:t>),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如果层数比较深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基本就是指数效果</a:t>
            </a:r>
            <a:r>
              <a:rPr lang="en-US" altLang="zh-CN" baseline="0" dirty="0" smtClean="0"/>
              <a:t>(0.9^n), </a:t>
            </a:r>
            <a:r>
              <a:rPr lang="zh-CN" altLang="en-US" baseline="0" dirty="0" smtClean="0"/>
              <a:t>到了最前面的隐藏层的时候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梯度基本就没更新了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这就是梯度弥散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那反过来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如果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值超过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那又会出现梯度爆炸</a:t>
            </a:r>
            <a:r>
              <a:rPr lang="en-US" altLang="zh-CN" baseline="0" dirty="0" smtClean="0"/>
              <a:t>(1.1^n), </a:t>
            </a:r>
            <a:r>
              <a:rPr lang="zh-CN" altLang="en-US" baseline="0" dirty="0" smtClean="0"/>
              <a:t>这本质上是由于多层叠加带来的梯度不稳定问题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唯一可能稳定的情况是这些层连续乘积刚好平衡大约等于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但是几率很小</a:t>
            </a:r>
            <a:endParaRPr lang="en-US" altLang="zh-CN" dirty="0" smtClean="0"/>
          </a:p>
          <a:p>
            <a:r>
              <a:rPr lang="zh-CN" altLang="en-US" dirty="0" smtClean="0"/>
              <a:t>假如模型的层数越深，这种梯度弥散的情况就更加严重，导致深层部分的网络权重参数得不到很好的训练，这就是为什么在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出现之前，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网络都不超过二十几层的原因</a:t>
            </a:r>
          </a:p>
          <a:p>
            <a:r>
              <a:rPr lang="zh-CN" altLang="en-US" dirty="0" smtClean="0"/>
              <a:t>数据来自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论文</a:t>
            </a:r>
            <a:r>
              <a:rPr lang="en-US" altLang="zh-CN" dirty="0" smtClean="0"/>
              <a:t>(Single-Model)</a:t>
            </a:r>
          </a:p>
          <a:p>
            <a:r>
              <a:rPr lang="zh-CN" altLang="en-US" dirty="0" smtClean="0"/>
              <a:t>从此能够限制层数的只有内存大小了 </a:t>
            </a:r>
            <a:r>
              <a:rPr lang="en-US" altLang="zh-CN" dirty="0" smtClean="0"/>
              <a:t>– KM</a:t>
            </a:r>
            <a:r>
              <a:rPr lang="en-US" altLang="zh-CN" baseline="0" dirty="0" smtClean="0"/>
              <a:t> He</a:t>
            </a:r>
          </a:p>
          <a:p>
            <a:r>
              <a:rPr lang="en-US" altLang="zh-CN" baseline="0" dirty="0" smtClean="0"/>
              <a:t>KM He 2017</a:t>
            </a:r>
            <a:r>
              <a:rPr lang="zh-CN" altLang="en-US" baseline="0" dirty="0" smtClean="0"/>
              <a:t>年还有两篇</a:t>
            </a:r>
            <a:r>
              <a:rPr lang="en-US" altLang="zh-CN" baseline="0" dirty="0" smtClean="0"/>
              <a:t>ICCV best paper, </a:t>
            </a:r>
            <a:r>
              <a:rPr lang="zh-CN" altLang="en-US" baseline="0" dirty="0" smtClean="0"/>
              <a:t>与</a:t>
            </a:r>
            <a:r>
              <a:rPr lang="en-US" altLang="zh-CN" baseline="0" dirty="0" smtClean="0"/>
              <a:t>object detection</a:t>
            </a:r>
            <a:r>
              <a:rPr lang="zh-CN" altLang="en-US" baseline="0" dirty="0" smtClean="0"/>
              <a:t>有关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下个专题再讨论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50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天下大势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分久必合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合久必分</a:t>
            </a:r>
            <a:endParaRPr lang="en-US" altLang="zh-CN" dirty="0" smtClean="0"/>
          </a:p>
          <a:p>
            <a:r>
              <a:rPr lang="en-US" altLang="zh-CN" dirty="0" smtClean="0"/>
              <a:t>Cardinality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Group Conv</a:t>
            </a:r>
            <a:r>
              <a:rPr lang="zh-CN" altLang="en-US" dirty="0" smtClean="0"/>
              <a:t>的区别在于</a:t>
            </a:r>
            <a:r>
              <a:rPr lang="en-US" altLang="zh-CN" dirty="0" smtClean="0"/>
              <a:t>Cardinality</a:t>
            </a:r>
            <a:r>
              <a:rPr lang="zh-CN" altLang="en-US" dirty="0" smtClean="0"/>
              <a:t>是把一个</a:t>
            </a:r>
            <a:r>
              <a:rPr lang="en-US" altLang="zh-CN" dirty="0" smtClean="0"/>
              <a:t>Conv</a:t>
            </a:r>
            <a:r>
              <a:rPr lang="zh-CN" altLang="en-US" dirty="0" smtClean="0"/>
              <a:t>操作分成了拓扑结构完全相同的几个</a:t>
            </a:r>
            <a:r>
              <a:rPr lang="en-US" altLang="zh-CN" dirty="0" smtClean="0"/>
              <a:t>path, </a:t>
            </a:r>
            <a:r>
              <a:rPr lang="zh-CN" altLang="en-US" dirty="0" smtClean="0"/>
              <a:t>这样方便加速</a:t>
            </a:r>
            <a:endParaRPr lang="en-US" altLang="zh-CN" dirty="0" smtClean="0"/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年最后一届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分类的冠军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Momenta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SENet</a:t>
            </a:r>
            <a:r>
              <a:rPr lang="zh-CN" altLang="en-US" baseline="0" dirty="0" smtClean="0"/>
              <a:t>也要研究一下</a:t>
            </a:r>
            <a:endParaRPr lang="en-US" altLang="zh-CN" baseline="0" dirty="0" smtClean="0"/>
          </a:p>
          <a:p>
            <a:r>
              <a:rPr lang="zh-CN" altLang="en-US" baseline="0" dirty="0" smtClean="0"/>
              <a:t>以及</a:t>
            </a:r>
            <a:r>
              <a:rPr lang="en-US" altLang="zh-CN" baseline="0" dirty="0" smtClean="0"/>
              <a:t>2017 CVPR best Paper, </a:t>
            </a:r>
            <a:r>
              <a:rPr lang="en-US" altLang="zh-CN" baseline="0" dirty="0" err="1" smtClean="0"/>
              <a:t>DenseNet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可以看做是对</a:t>
            </a:r>
            <a:r>
              <a:rPr lang="en-US" altLang="zh-CN" baseline="0" dirty="0" err="1" smtClean="0"/>
              <a:t>ResNet</a:t>
            </a:r>
            <a:r>
              <a:rPr lang="zh-CN" altLang="en-US" baseline="0" dirty="0" smtClean="0"/>
              <a:t>的又一次大升级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138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模型在不断逼近计算机视觉任务的精度极限的同时，其深度和尺寸也在成倍增长</a:t>
            </a:r>
            <a:endParaRPr lang="en-US" altLang="zh-CN" dirty="0" smtClean="0"/>
          </a:p>
          <a:p>
            <a:r>
              <a:rPr lang="zh-CN" altLang="en-US" dirty="0" smtClean="0"/>
              <a:t>巨大的模型无法在嵌入式平台上落地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就算想通过网络传输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较高的带宽也让很多用户望而生畏</a:t>
            </a:r>
            <a:endParaRPr lang="en-US" altLang="zh-CN" baseline="0" dirty="0" smtClean="0"/>
          </a:p>
          <a:p>
            <a:r>
              <a:rPr lang="zh-CN" altLang="en-US" dirty="0" smtClean="0"/>
              <a:t>另一方面，大尺寸的模型也对设备功耗和运行速度带来了巨大的挑战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模型的小型化和加速成了亟待解决的问题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9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02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64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68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将空间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和深度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完全分离开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提速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相比</a:t>
            </a:r>
            <a:r>
              <a:rPr lang="en-US" altLang="zh-CN" baseline="0" dirty="0" err="1" smtClean="0"/>
              <a:t>SqueezeNet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计算量方面有明显提升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SqueezeNet</a:t>
            </a:r>
            <a:r>
              <a:rPr lang="zh-CN" altLang="en-US" baseline="0" dirty="0" smtClean="0"/>
              <a:t>似乎并没有考虑这个</a:t>
            </a:r>
            <a:r>
              <a:rPr lang="en-US" altLang="zh-CN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上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MobileNet</a:t>
            </a:r>
            <a:r>
              <a:rPr lang="zh-CN" altLang="en-US" baseline="0" dirty="0" smtClean="0"/>
              <a:t>其实和</a:t>
            </a:r>
            <a:r>
              <a:rPr lang="en-US" altLang="zh-CN" baseline="0" dirty="0" err="1" smtClean="0"/>
              <a:t>AlexNet</a:t>
            </a:r>
            <a:r>
              <a:rPr lang="zh-CN" altLang="en-US" baseline="0" dirty="0" smtClean="0"/>
              <a:t>差不了太多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稍有提升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2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77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ShuffleNet</a:t>
            </a:r>
            <a:r>
              <a:rPr lang="zh-CN" altLang="en-US" dirty="0" smtClean="0"/>
              <a:t>的几个创新点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提出了一个类似于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BottleNeck</a:t>
            </a:r>
            <a:r>
              <a:rPr lang="zh-CN" altLang="en-US" dirty="0" smtClean="0"/>
              <a:t>单元 </a:t>
            </a:r>
            <a:br>
              <a:rPr lang="zh-CN" altLang="en-US" dirty="0" smtClean="0"/>
            </a:br>
            <a:r>
              <a:rPr lang="zh-CN" altLang="en-US" dirty="0" smtClean="0"/>
              <a:t>借鉴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的旁路分支思想，</a:t>
            </a:r>
            <a:r>
              <a:rPr lang="en-US" altLang="zh-CN" dirty="0" err="1" smtClean="0"/>
              <a:t>ShuffleNet</a:t>
            </a:r>
            <a:r>
              <a:rPr lang="zh-CN" altLang="en-US" dirty="0" smtClean="0"/>
              <a:t>也引入了类似的网络单元。不同的是，在</a:t>
            </a:r>
            <a:r>
              <a:rPr lang="en-US" altLang="zh-CN" dirty="0" smtClean="0"/>
              <a:t>stride=2</a:t>
            </a:r>
            <a:r>
              <a:rPr lang="zh-CN" altLang="en-US" dirty="0" smtClean="0"/>
              <a:t>的单元中，用</a:t>
            </a:r>
            <a:r>
              <a:rPr lang="en-US" altLang="zh-CN" dirty="0" err="1" smtClean="0"/>
              <a:t>concat</a:t>
            </a:r>
            <a:r>
              <a:rPr lang="zh-CN" altLang="en-US" dirty="0" smtClean="0"/>
              <a:t>操作代替了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操作，用</a:t>
            </a:r>
            <a:r>
              <a:rPr lang="en-US" altLang="zh-CN" dirty="0" smtClean="0"/>
              <a:t>average pooling</a:t>
            </a:r>
            <a:r>
              <a:rPr lang="zh-CN" altLang="en-US" dirty="0" smtClean="0"/>
              <a:t>代替了</a:t>
            </a:r>
            <a:r>
              <a:rPr lang="en-US" altLang="zh-CN" dirty="0" smtClean="0"/>
              <a:t>1x1stride=2</a:t>
            </a:r>
            <a:r>
              <a:rPr lang="zh-CN" altLang="en-US" dirty="0" smtClean="0"/>
              <a:t>的卷积操作，有效地减少了计算量和参数。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提出将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卷积采用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操作会得到更好的分类性能 </a:t>
            </a:r>
            <a:br>
              <a:rPr lang="zh-CN" altLang="en-US" dirty="0" smtClean="0"/>
            </a:br>
            <a:r>
              <a:rPr lang="zh-CN" altLang="en-US" dirty="0" smtClean="0"/>
              <a:t>在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中提过，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卷积的操作占据了约</a:t>
            </a:r>
            <a:r>
              <a:rPr lang="en-US" altLang="zh-CN" dirty="0" smtClean="0"/>
              <a:t>95%</a:t>
            </a:r>
            <a:r>
              <a:rPr lang="zh-CN" altLang="en-US" dirty="0" smtClean="0"/>
              <a:t>的计算量，所以作者将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也更改为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卷积，使得相比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的计算量大大减少。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提出了核心的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操作将不同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中的通道进行打散，从而保证不同输入通道之间的信息传递。解决多个</a:t>
            </a:r>
            <a:r>
              <a:rPr lang="en-US" altLang="zh-CN" dirty="0" smtClean="0"/>
              <a:t>group</a:t>
            </a:r>
            <a:r>
              <a:rPr lang="en-US" altLang="zh-CN" baseline="0" dirty="0" smtClean="0"/>
              <a:t> conv</a:t>
            </a:r>
            <a:r>
              <a:rPr lang="zh-CN" altLang="en-US" baseline="0" dirty="0" smtClean="0"/>
              <a:t>叠加出现的边界效应问题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err="1" smtClean="0"/>
              <a:t>ShuffleNet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操作如图</a:t>
            </a:r>
            <a:r>
              <a:rPr lang="en-US" altLang="zh-CN" dirty="0" smtClean="0"/>
              <a:t>11</a:t>
            </a:r>
            <a:r>
              <a:rPr lang="zh-CN" altLang="en-US" dirty="0" smtClean="0"/>
              <a:t>所示。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Channels Shuffle </a:t>
            </a:r>
            <a:r>
              <a:rPr lang="zh-CN" altLang="en-US" dirty="0" smtClean="0"/>
              <a:t>操作会导致内存不连续这个影响有待评估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97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52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8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五个大方向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知识蒸馏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用老师网络训练学生网络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结构剪枝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去掉不重要的连接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量化参数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就是用整数存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不用浮点存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低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表达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把</a:t>
            </a:r>
            <a:r>
              <a:rPr lang="en-US" altLang="zh-CN" baseline="0" dirty="0" smtClean="0"/>
              <a:t>Weight, Activation, Gradient</a:t>
            </a:r>
            <a:r>
              <a:rPr lang="zh-CN" altLang="en-US" baseline="0" dirty="0" smtClean="0"/>
              <a:t>用低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形式表达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让卷积的点乘运算优化成移位甚至是同或运算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低秩分解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先训练一个模型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然后用矩阵的低秩分解将一个大的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矩阵分解成几个小的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降低计算量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675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aseline="0" dirty="0" smtClean="0"/>
              <a:t>老师网络是一个甚至好几个复杂网络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学生网络是一个结构相对简单的网络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Distillation</a:t>
            </a:r>
            <a:r>
              <a:rPr lang="zh-CN" altLang="en-US" baseline="0" dirty="0" smtClean="0"/>
              <a:t>是先训练老师网络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得到</a:t>
            </a:r>
            <a:r>
              <a:rPr lang="en-US" altLang="zh-CN" baseline="0" dirty="0" smtClean="0"/>
              <a:t>logits</a:t>
            </a:r>
            <a:r>
              <a:rPr lang="zh-CN" altLang="en-US" baseline="0" dirty="0" smtClean="0"/>
              <a:t>层的输出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</a:t>
            </a:r>
            <a:r>
              <a:rPr lang="en-US" altLang="zh-CN" baseline="0" dirty="0" err="1" smtClean="0"/>
              <a:t>softmax</a:t>
            </a:r>
            <a:r>
              <a:rPr lang="zh-CN" altLang="en-US" baseline="0" dirty="0" smtClean="0"/>
              <a:t>函数中加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参数计算</a:t>
            </a:r>
            <a:r>
              <a:rPr lang="en-US" altLang="zh-CN" baseline="0" dirty="0" smtClean="0"/>
              <a:t>Soft Target, </a:t>
            </a:r>
            <a:r>
              <a:rPr lang="zh-CN" altLang="en-US" baseline="0" dirty="0" smtClean="0"/>
              <a:t>用</a:t>
            </a:r>
            <a:r>
              <a:rPr lang="en-US" altLang="zh-CN" baseline="0" dirty="0" smtClean="0"/>
              <a:t>Soft Target</a:t>
            </a:r>
            <a:r>
              <a:rPr lang="zh-CN" altLang="en-US" baseline="0" dirty="0" smtClean="0"/>
              <a:t>结合</a:t>
            </a:r>
            <a:r>
              <a:rPr lang="en-US" altLang="zh-CN" baseline="0" dirty="0" smtClean="0"/>
              <a:t>Hard Target(</a:t>
            </a:r>
            <a:r>
              <a:rPr lang="zh-CN" altLang="en-US" baseline="0" dirty="0" smtClean="0"/>
              <a:t>就是原来训练数据的标签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作为学生网络训练数据的标签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首先</a:t>
            </a:r>
            <a:r>
              <a:rPr lang="en-US" altLang="zh-CN" baseline="0" dirty="0" smtClean="0"/>
              <a:t>, Distilling Knowledge</a:t>
            </a:r>
            <a:r>
              <a:rPr lang="zh-CN" altLang="en-US" baseline="0" dirty="0" smtClean="0"/>
              <a:t>是迁移学习的一种发展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一般的迁移学习是直接利用学到的权重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</a:t>
            </a:r>
            <a:r>
              <a:rPr lang="zh-CN" altLang="en-US" dirty="0" smtClean="0"/>
              <a:t>蒸馏模型所迁移的是标签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Soft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是给</a:t>
            </a:r>
            <a:r>
              <a:rPr lang="en-US" altLang="zh-CN" baseline="0" dirty="0" err="1" smtClean="0"/>
              <a:t>Softmax</a:t>
            </a:r>
            <a:r>
              <a:rPr lang="zh-CN" altLang="en-US" baseline="0" dirty="0" smtClean="0"/>
              <a:t>函数加一个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参数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让学生网络不止是学最终的分类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也要学老师网络中给这张图预测了哪几种类型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概率各是多少</a:t>
            </a:r>
            <a:r>
              <a:rPr lang="en-US" altLang="zh-CN" baseline="0" dirty="0" smtClean="0"/>
              <a:t>;</a:t>
            </a:r>
          </a:p>
          <a:p>
            <a:pPr marL="0" indent="0">
              <a:buNone/>
            </a:pPr>
            <a:r>
              <a:rPr lang="en-US" altLang="zh-CN" baseline="0" dirty="0" smtClean="0"/>
              <a:t>     </a:t>
            </a:r>
            <a:r>
              <a:rPr lang="zh-CN" altLang="en-US" baseline="0" dirty="0" smtClean="0"/>
              <a:t>这样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把原先的有监督分类问题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变成了一个有监督回归问题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="0" baseline="0" dirty="0" smtClean="0"/>
              <a:t>     Soft </a:t>
            </a:r>
            <a:r>
              <a:rPr lang="en-US" altLang="zh-CN" b="0" baseline="0" dirty="0" err="1" smtClean="0"/>
              <a:t>Targe</a:t>
            </a:r>
            <a:r>
              <a:rPr lang="zh-CN" altLang="en-US" b="0" dirty="0" smtClean="0"/>
              <a:t>的作用就是作为</a:t>
            </a:r>
            <a:r>
              <a:rPr lang="en-US" altLang="zh-CN" b="0" dirty="0" err="1" smtClean="0"/>
              <a:t>Regularizers</a:t>
            </a:r>
            <a:r>
              <a:rPr lang="zh-CN" altLang="en-US" b="0" dirty="0" smtClean="0"/>
              <a:t>，它弥补了分类问题中监督信号不足的问题，降低了搜索空间，从而提高了</a:t>
            </a:r>
            <a:r>
              <a:rPr lang="en-US" altLang="zh-CN" b="0" dirty="0" smtClean="0"/>
              <a:t>generalization</a:t>
            </a:r>
          </a:p>
          <a:p>
            <a:pPr marL="0" indent="0">
              <a:buNone/>
            </a:pPr>
            <a:r>
              <a:rPr lang="en-US" altLang="zh-CN" b="0" baseline="0" dirty="0" smtClean="0"/>
              <a:t>3. </a:t>
            </a:r>
            <a:r>
              <a:rPr lang="zh-CN" altLang="en-US" b="0" baseline="0" dirty="0" smtClean="0"/>
              <a:t>在竞赛中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常用集成学习的方法来提高准确率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就是用好几个网络训练的结果来投票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而这里用集成学习方法训练老师网络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我们可以直观理解为不止一个老师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要好几个老师来教一个学生</a:t>
            </a:r>
            <a:endParaRPr lang="en-US" altLang="zh-CN" b="0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0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3553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去掉一些不重要的连接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训练出来几乎为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权重的连接</a:t>
            </a:r>
            <a:r>
              <a:rPr lang="en-US" altLang="zh-CN" baseline="0" dirty="0" smtClean="0"/>
              <a:t>), Han Song</a:t>
            </a: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ICLR</a:t>
            </a:r>
            <a:r>
              <a:rPr lang="zh-CN" altLang="en-US" baseline="0" dirty="0" smtClean="0"/>
              <a:t>领奖的演讲这儿说的很有意思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剪枝相当于一个人喝大了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但又没有丧失意识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可以做一些简单的任务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所以对简单任务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我们不需要那么多的冗余连接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权值共享是用少的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数来存之前都是浮点数的权重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而且只存权重的</a:t>
            </a:r>
            <a:r>
              <a:rPr lang="en-US" altLang="zh-CN" baseline="0" dirty="0" smtClean="0"/>
              <a:t>shift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code book, </a:t>
            </a:r>
            <a:r>
              <a:rPr lang="zh-CN" altLang="en-US" baseline="0" dirty="0" smtClean="0"/>
              <a:t>就相当于训练这边编密码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解释的时候用</a:t>
            </a:r>
            <a:r>
              <a:rPr lang="en-US" altLang="zh-CN" baseline="0" dirty="0" smtClean="0"/>
              <a:t>code book</a:t>
            </a:r>
            <a:r>
              <a:rPr lang="zh-CN" altLang="en-US" baseline="0" dirty="0" smtClean="0"/>
              <a:t>来解码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Huffman</a:t>
            </a:r>
            <a:r>
              <a:rPr lang="zh-CN" altLang="en-US" dirty="0" smtClean="0"/>
              <a:t>按照符号出现的概率来进行变长编码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可以进一步减轻存储参数的</a:t>
            </a:r>
            <a:r>
              <a:rPr lang="en-US" altLang="zh-CN" baseline="0" dirty="0" smtClean="0"/>
              <a:t>Memory</a:t>
            </a:r>
            <a:r>
              <a:rPr lang="zh-CN" altLang="en-US" baseline="0" dirty="0" smtClean="0"/>
              <a:t>压力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过去图像压缩经常会用到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257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几乎没有准确率的损失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如果和小模型搭配使用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将更有利于在移动端部署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虽然模型被压缩了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但模型的解释成本增加了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这一点还要</a:t>
            </a:r>
            <a:r>
              <a:rPr lang="en-US" altLang="zh-CN" baseline="0" dirty="0" smtClean="0"/>
              <a:t>double confirmed</a:t>
            </a:r>
            <a:r>
              <a:rPr lang="zh-CN" altLang="en-US" baseline="0" dirty="0" smtClean="0"/>
              <a:t>一下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因为模型的稀疏连接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需要特殊的库来处理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所以这种压缩方法在模型解释的时候一定是增加了成本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60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结构化剪枝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不会造成稀疏连接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所以解释的成本要更低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把求解通道</a:t>
            </a:r>
            <a:r>
              <a:rPr lang="en-US" altLang="zh-CN" baseline="0" dirty="0" smtClean="0"/>
              <a:t>mask β </a:t>
            </a:r>
            <a:r>
              <a:rPr lang="zh-CN" altLang="en-US" baseline="0" dirty="0" smtClean="0"/>
              <a:t>当做一个优化问题求解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对于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进行通道剪枝的时候</a:t>
            </a:r>
            <a:r>
              <a:rPr lang="en-US" altLang="zh-CN" dirty="0" smtClean="0"/>
              <a:t>, </a:t>
            </a:r>
            <a:r>
              <a:rPr lang="zh-CN" altLang="en-US" dirty="0" smtClean="0"/>
              <a:t>增加一个</a:t>
            </a:r>
            <a:r>
              <a:rPr lang="en-US" altLang="zh-CN" dirty="0" smtClean="0"/>
              <a:t>sampler block, </a:t>
            </a:r>
            <a:r>
              <a:rPr lang="zh-CN" altLang="en-US" dirty="0" smtClean="0"/>
              <a:t>使两个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的通道一样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69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1957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年美国康乃尔大学的心理学家罗森勃拉特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Rosenblann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提出了感知器或感知机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Percepuon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并试图用它来模拟动物和人脑的感知与学习能力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而且用一个电子线路设计了著名的感知器神经网络模型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称为仿脑机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能够识别英文字母印刷体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深度学习应用的四个大的领域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CV/NLP/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语音识别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10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Deep Compression</a:t>
            </a:r>
            <a:r>
              <a:rPr lang="zh-CN" altLang="en-US" baseline="0" dirty="0" smtClean="0"/>
              <a:t>不一样</a:t>
            </a:r>
            <a:r>
              <a:rPr lang="en-US" altLang="zh-CN" baseline="0" dirty="0" smtClean="0"/>
              <a:t>, channel pruning</a:t>
            </a:r>
            <a:r>
              <a:rPr lang="zh-CN" altLang="en-US" baseline="0" dirty="0" smtClean="0"/>
              <a:t>会造成精度损失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但是结构化剪枝将来模型解释的成本低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剪枝完</a:t>
            </a:r>
            <a:r>
              <a:rPr lang="en-US" altLang="zh-CN" baseline="0" dirty="0" smtClean="0"/>
              <a:t>fine-tune</a:t>
            </a:r>
            <a:r>
              <a:rPr lang="zh-CN" altLang="en-US" baseline="0" dirty="0" smtClean="0"/>
              <a:t>一下效果会好很多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增加了很多</a:t>
            </a:r>
            <a:r>
              <a:rPr lang="en-US" altLang="zh-CN" baseline="0" dirty="0" smtClean="0"/>
              <a:t>hyper-para, </a:t>
            </a:r>
            <a:r>
              <a:rPr lang="zh-CN" altLang="en-US" baseline="0" dirty="0" smtClean="0"/>
              <a:t>比如正则化系数</a:t>
            </a:r>
            <a:r>
              <a:rPr lang="el-GR" altLang="zh-CN" baseline="0" dirty="0" smtClean="0"/>
              <a:t>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还有压缩的比例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18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66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XNOR-Net</a:t>
            </a:r>
            <a:r>
              <a:rPr lang="zh-CN" altLang="en-US" baseline="0" dirty="0" smtClean="0"/>
              <a:t>的目的有两点一是降低模型大小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二是简化计算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分两个层次来实现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一是</a:t>
            </a:r>
            <a:r>
              <a:rPr lang="en-US" altLang="zh-CN" baseline="0" dirty="0" smtClean="0"/>
              <a:t>Binary Weight,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每次更新完用符号位作为二值和该通道所有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L1</a:t>
            </a:r>
            <a:r>
              <a:rPr lang="zh-CN" altLang="en-US" baseline="0" dirty="0" smtClean="0"/>
              <a:t>范数作为</a:t>
            </a:r>
            <a:r>
              <a:rPr lang="en-US" altLang="zh-CN" baseline="0" dirty="0" smtClean="0"/>
              <a:t>scale</a:t>
            </a:r>
            <a:r>
              <a:rPr lang="zh-CN" altLang="en-US" baseline="0" dirty="0" smtClean="0"/>
              <a:t>把所有参数都变成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</a:t>
            </a:r>
          </a:p>
          <a:p>
            <a:pPr marL="0" indent="0">
              <a:buNone/>
            </a:pPr>
            <a:r>
              <a:rPr lang="zh-CN" altLang="en-US" baseline="0" dirty="0" smtClean="0"/>
              <a:t>原先的训练框架没有变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只是在计算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导数的时候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要增加二值过程和二值的导数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二值是没有导数的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近似成了</a:t>
            </a:r>
            <a:r>
              <a:rPr lang="en-US" altLang="zh-CN" baseline="0" dirty="0" err="1" smtClean="0"/>
              <a:t>Htanh</a:t>
            </a:r>
            <a:r>
              <a:rPr lang="en-US" altLang="zh-CN" baseline="0" dirty="0" smtClean="0"/>
              <a:t>(x))</a:t>
            </a:r>
          </a:p>
          <a:p>
            <a:pPr marL="0" indent="0">
              <a:buNone/>
            </a:pPr>
            <a:r>
              <a:rPr lang="zh-CN" altLang="en-US" baseline="0" dirty="0" smtClean="0"/>
              <a:t>这样确实省了存储空间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而且性能也没降低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Compute cost</a:t>
            </a:r>
            <a:r>
              <a:rPr lang="zh-CN" altLang="en-US" baseline="0" dirty="0" smtClean="0"/>
              <a:t>没降多少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二是</a:t>
            </a:r>
            <a:r>
              <a:rPr lang="en-US" altLang="zh-CN" baseline="0" dirty="0" smtClean="0"/>
              <a:t>XNOR-Net, </a:t>
            </a:r>
            <a:r>
              <a:rPr lang="zh-CN" altLang="en-US" baseline="0" dirty="0" smtClean="0"/>
              <a:t>就是不光要把</a:t>
            </a:r>
            <a:r>
              <a:rPr lang="en-US" altLang="zh-CN" baseline="0" dirty="0" smtClean="0"/>
              <a:t>Weights</a:t>
            </a:r>
            <a:r>
              <a:rPr lang="zh-CN" altLang="en-US" baseline="0" dirty="0" smtClean="0"/>
              <a:t>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还要把激活值都变成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这样</a:t>
            </a:r>
            <a:r>
              <a:rPr lang="en-US" altLang="zh-CN" baseline="0" dirty="0" smtClean="0"/>
              <a:t>A*W</a:t>
            </a:r>
            <a:r>
              <a:rPr lang="zh-CN" altLang="en-US" baseline="0" dirty="0" smtClean="0"/>
              <a:t>原先要做的点乘运算就变成了</a:t>
            </a:r>
            <a:r>
              <a:rPr lang="en-US" altLang="zh-CN" baseline="0" dirty="0" smtClean="0"/>
              <a:t>XNOR(</a:t>
            </a:r>
            <a:r>
              <a:rPr lang="zh-CN" altLang="en-US" baseline="0" dirty="0" smtClean="0"/>
              <a:t>同或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运算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大大降低计算代价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feature map</a:t>
            </a:r>
            <a:r>
              <a:rPr lang="zh-CN" altLang="en-US" baseline="0" dirty="0" smtClean="0"/>
              <a:t>的表现力下降了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这相当于给</a:t>
            </a:r>
            <a:r>
              <a:rPr lang="en-US" altLang="zh-CN" baseline="0" dirty="0" smtClean="0"/>
              <a:t>feature map</a:t>
            </a:r>
            <a:r>
              <a:rPr lang="zh-CN" altLang="en-US" baseline="0" dirty="0" smtClean="0"/>
              <a:t>做了个</a:t>
            </a:r>
            <a:r>
              <a:rPr lang="en-US" altLang="zh-CN" baseline="0" dirty="0" smtClean="0"/>
              <a:t>dither), </a:t>
            </a:r>
            <a:r>
              <a:rPr lang="zh-CN" altLang="en-US" baseline="0" dirty="0" smtClean="0"/>
              <a:t>所以</a:t>
            </a:r>
            <a:r>
              <a:rPr lang="en-US" altLang="zh-CN" baseline="0" dirty="0" err="1" smtClean="0"/>
              <a:t>Acc</a:t>
            </a:r>
            <a:r>
              <a:rPr lang="zh-CN" altLang="en-US" baseline="0" dirty="0" smtClean="0"/>
              <a:t>就降的比较狠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二值是</a:t>
            </a:r>
            <a:r>
              <a:rPr lang="en-US" altLang="zh-CN" baseline="0" dirty="0" smtClean="0"/>
              <a:t>low bit representation</a:t>
            </a:r>
            <a:r>
              <a:rPr lang="zh-CN" altLang="en-US" baseline="0" dirty="0" smtClean="0"/>
              <a:t>最极端的形式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用三值或者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位更高一点效果会好一些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XNOR-Net</a:t>
            </a:r>
            <a:r>
              <a:rPr lang="zh-CN" altLang="en-US" baseline="0" dirty="0" smtClean="0"/>
              <a:t>最重要的贡献在于把最耗资源的点乘运算换成了同或运算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而且这个方法已经商业化了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公司叫</a:t>
            </a:r>
            <a:r>
              <a:rPr lang="en-US" altLang="zh-CN" baseline="0" dirty="0" smtClean="0"/>
              <a:t>XNOR.ai, </a:t>
            </a:r>
            <a:r>
              <a:rPr lang="zh-CN" altLang="en-US" baseline="0" dirty="0" smtClean="0"/>
              <a:t>这个团队把之前做的</a:t>
            </a:r>
            <a:r>
              <a:rPr lang="en-US" altLang="zh-CN" baseline="0" dirty="0" smtClean="0"/>
              <a:t>YOLO</a:t>
            </a:r>
            <a:r>
              <a:rPr lang="zh-CN" altLang="en-US" baseline="0" dirty="0" smtClean="0"/>
              <a:t>二值化了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跑在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价值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 Zero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效果很惊艳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二值网络给在芯片上实现神经网络提供了绝好的方向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54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9517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基本的思路是在通道维度上进行</a:t>
            </a:r>
            <a:r>
              <a:rPr lang="en-US" altLang="zh-CN" baseline="0" dirty="0" smtClean="0"/>
              <a:t>PCA</a:t>
            </a:r>
            <a:r>
              <a:rPr lang="zh-CN" altLang="en-US" baseline="0" dirty="0" smtClean="0"/>
              <a:t>把维度降下来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通过</a:t>
            </a:r>
            <a:r>
              <a:rPr lang="en-US" altLang="zh-CN" baseline="0" dirty="0" smtClean="0"/>
              <a:t>SVD</a:t>
            </a:r>
            <a:r>
              <a:rPr lang="zh-CN" altLang="en-US" baseline="0" dirty="0" smtClean="0"/>
              <a:t>的手段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如果每一层单纯降秩会产生累加误差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浅层网络还好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深层网络误差就会比较大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所以这里创新了一个非对称重构的方法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在每层低秩逼近的时候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优化的目标不是上一层低秩近似的输入产生的结果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而是原始输入的结果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      </a:t>
            </a:r>
            <a:r>
              <a:rPr lang="zh-CN" altLang="en-US" baseline="0" dirty="0" smtClean="0"/>
              <a:t>这样把误差控制在了当前层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不会向后累加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但是这就变成了一个</a:t>
            </a:r>
            <a:r>
              <a:rPr lang="en-US" altLang="zh-CN" baseline="0" dirty="0" smtClean="0"/>
              <a:t>GSVD</a:t>
            </a:r>
            <a:r>
              <a:rPr lang="zh-CN" altLang="en-US" baseline="0" dirty="0" smtClean="0"/>
              <a:t>解决的问题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就是最终要近似的目标不是本身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3. </a:t>
            </a:r>
            <a:r>
              <a:rPr lang="zh-CN" altLang="en-US" baseline="0" dirty="0" smtClean="0"/>
              <a:t>吸收了前人的做法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不止在通道维度上压缩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还在空间维度上压缩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那这个就和</a:t>
            </a:r>
            <a:r>
              <a:rPr lang="en-US" altLang="zh-CN" baseline="0" dirty="0" smtClean="0"/>
              <a:t>Inception-V3</a:t>
            </a:r>
            <a:r>
              <a:rPr lang="zh-CN" altLang="en-US" baseline="0" dirty="0" smtClean="0"/>
              <a:t>的做法很像了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V3</a:t>
            </a:r>
            <a:r>
              <a:rPr lang="zh-CN" altLang="en-US" baseline="0" dirty="0" smtClean="0"/>
              <a:t>是先设计网络直接就用这个网络训练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而降秩是先训练再分解网络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7122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222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107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292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从</a:t>
            </a:r>
            <a:r>
              <a:rPr lang="en-US" altLang="zh-CN" baseline="0" dirty="0" smtClean="0"/>
              <a:t>UC Berkeley</a:t>
            </a:r>
            <a:r>
              <a:rPr lang="zh-CN" altLang="en-US" baseline="0" dirty="0" smtClean="0"/>
              <a:t>的实验室出来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最开始的作者是贾扬清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后来被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收编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因为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灵活性不足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贾扬清在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内部又搞了</a:t>
            </a:r>
            <a:r>
              <a:rPr lang="en-US" altLang="zh-CN" baseline="0" dirty="0" smtClean="0"/>
              <a:t>Caffe2, </a:t>
            </a:r>
            <a:r>
              <a:rPr lang="zh-CN" altLang="en-US" baseline="0" dirty="0" smtClean="0"/>
              <a:t>估计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用户一两年内都要迁移到其他框架上去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目前也由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团队维护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Theano</a:t>
            </a:r>
            <a:r>
              <a:rPr lang="zh-CN" altLang="en-US" baseline="0" dirty="0" smtClean="0"/>
              <a:t>开创了深度学习框架符号编程的先河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相比于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的命令编程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年停止维护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由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团队维护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所以我们看到前面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发的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框架一定都是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之前是一帮大学的研究人员维护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Xgboost</a:t>
            </a:r>
            <a:r>
              <a:rPr lang="zh-CN" altLang="en-US" baseline="0" dirty="0" smtClean="0"/>
              <a:t>作者华盛顿大学陈天奇在内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美国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加拿大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新加坡的多所高校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年被</a:t>
            </a:r>
            <a:r>
              <a:rPr lang="en-US" altLang="zh-CN" baseline="0" dirty="0" smtClean="0"/>
              <a:t>Amazon</a:t>
            </a:r>
            <a:r>
              <a:rPr lang="zh-CN" altLang="en-US" baseline="0" dirty="0" smtClean="0"/>
              <a:t>接盘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480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用户数量这两年稳定增长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到</a:t>
            </a:r>
            <a:r>
              <a:rPr lang="en-US" altLang="zh-CN" baseline="0" dirty="0" smtClean="0"/>
              <a:t>2017.3</a:t>
            </a:r>
            <a:r>
              <a:rPr lang="zh-CN" altLang="en-US" baseline="0" dirty="0" smtClean="0"/>
              <a:t>已经处于不可撼动的地位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Caffe2/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都开源时间不长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数量比较少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虽然性能很优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但是一直没有火起来</a:t>
            </a:r>
            <a:r>
              <a:rPr lang="en-US" altLang="zh-CN" baseline="0" dirty="0" smtClean="0"/>
              <a:t>, Amazon</a:t>
            </a:r>
            <a:r>
              <a:rPr lang="zh-CN" altLang="en-US" baseline="0" dirty="0" smtClean="0"/>
              <a:t>加入后不知道是否会有改观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0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91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的优势在于社区庞大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对移动端支持较好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可以快速地开发一个部署在</a:t>
            </a:r>
            <a:r>
              <a:rPr lang="en-US" altLang="zh-CN" baseline="0" dirty="0" smtClean="0"/>
              <a:t>Android</a:t>
            </a:r>
            <a:r>
              <a:rPr lang="zh-CN" altLang="en-US" baseline="0" dirty="0" smtClean="0"/>
              <a:t>系统上的应用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缺点是性能比较差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据说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内部对于内存和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优化还是留了后门的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而且调试困难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同时支持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两个框架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意图很明显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用于研究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架构优雅简介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方便快速的验证想法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主攻工业应用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性能已经可以和</a:t>
            </a: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比肩了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并且重视移动端的支持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最大的优势在于对内存的优化比较极致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相同的内存可以训练更大的网络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但这点估计很快要被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超越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2980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虽然不完美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但是利于部署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有稳定社群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同时上层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如</a:t>
            </a:r>
            <a:r>
              <a:rPr lang="en-US" altLang="zh-CN" baseline="0" dirty="0" err="1" smtClean="0"/>
              <a:t>Keras</a:t>
            </a:r>
            <a:r>
              <a:rPr lang="zh-CN" altLang="en-US" baseline="0" dirty="0" smtClean="0"/>
              <a:t>支持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便于开发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很适合研究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但是它很新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因此用的时候有很多坑要自己填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除了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也可以考虑用于产品部署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手机端可以考虑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或</a:t>
            </a:r>
            <a:r>
              <a:rPr lang="en-US" altLang="zh-CN" baseline="0" dirty="0" smtClean="0"/>
              <a:t>Caffe2</a:t>
            </a:r>
          </a:p>
          <a:p>
            <a:pPr marL="0" indent="0">
              <a:buNone/>
            </a:pPr>
            <a:r>
              <a:rPr lang="zh-CN" altLang="en-US" baseline="0" dirty="0" smtClean="0"/>
              <a:t>总结</a:t>
            </a:r>
            <a:r>
              <a:rPr lang="en-US" altLang="zh-CN" baseline="0" dirty="0" smtClean="0"/>
              <a:t>: </a:t>
            </a:r>
            <a:r>
              <a:rPr lang="zh-CN" altLang="en-US" baseline="0" dirty="0" smtClean="0"/>
              <a:t>框架相当于刻刀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雕塑的好坏还是要取决于匠人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框架就是框架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关键是要出活儿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1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072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假设你的机器上有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GPU;</a:t>
            </a:r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在单机单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的训练中，数据是一个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的训练。 在单机多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中，数据一次处理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batch(</a:t>
            </a:r>
            <a:r>
              <a:rPr lang="zh-CN" altLang="en-US" dirty="0" smtClean="0"/>
              <a:t>假设是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训练）， 每个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处理一个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的数据计算。</a:t>
            </a: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变量，或者说参数，保存在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</a:t>
            </a:r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刚开始的时候数据由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分发给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， 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上完成了计算，得到每个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要更新的梯度。</a:t>
            </a:r>
          </a:p>
          <a:p>
            <a:r>
              <a:rPr lang="en-US" altLang="zh-CN" dirty="0" smtClean="0"/>
              <a:t>5. </a:t>
            </a:r>
            <a:r>
              <a:rPr lang="zh-CN" altLang="en-US" dirty="0" smtClean="0"/>
              <a:t>然后在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上收集完了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上的要更新的梯度， 计算一下平均梯度，然后更新参数。</a:t>
            </a:r>
          </a:p>
          <a:p>
            <a:r>
              <a:rPr lang="en-US" altLang="zh-CN" dirty="0" smtClean="0"/>
              <a:t>6. </a:t>
            </a:r>
            <a:r>
              <a:rPr lang="zh-CN" altLang="en-US" dirty="0" smtClean="0"/>
              <a:t>然后继续循环这个过程。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927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ffectLst/>
              </a:rPr>
              <a:t>Cluster,Job,</a:t>
            </a:r>
            <a:r>
              <a:rPr lang="en-US" altLang="zh-CN" baseline="0" dirty="0" err="1" smtClean="0">
                <a:effectLst/>
              </a:rPr>
              <a:t>Task</a:t>
            </a:r>
            <a:r>
              <a:rPr lang="en-US" altLang="zh-CN" baseline="0" dirty="0" smtClean="0">
                <a:effectLst/>
              </a:rPr>
              <a:t> </a:t>
            </a:r>
            <a:r>
              <a:rPr lang="zh-CN" altLang="en-US" dirty="0" smtClean="0">
                <a:effectLst/>
              </a:rPr>
              <a:t>三者可以简单的看成是层次关系，</a:t>
            </a:r>
            <a:r>
              <a:rPr lang="en-US" altLang="zh-CN" dirty="0" smtClean="0">
                <a:effectLst/>
              </a:rPr>
              <a:t>task</a:t>
            </a:r>
            <a:r>
              <a:rPr lang="zh-CN" altLang="en-US" dirty="0" smtClean="0">
                <a:effectLst/>
              </a:rPr>
              <a:t>可以看成每台机器上的一个进程，多个</a:t>
            </a:r>
            <a:r>
              <a:rPr lang="en-US" altLang="zh-CN" dirty="0" smtClean="0">
                <a:effectLst/>
              </a:rPr>
              <a:t>task</a:t>
            </a:r>
            <a:r>
              <a:rPr lang="zh-CN" altLang="en-US" dirty="0" smtClean="0">
                <a:effectLst/>
              </a:rPr>
              <a:t>组成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；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又有：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、</a:t>
            </a:r>
            <a:r>
              <a:rPr lang="en-US" altLang="zh-CN" dirty="0" smtClean="0">
                <a:effectLst/>
              </a:rPr>
              <a:t>worker</a:t>
            </a:r>
            <a:r>
              <a:rPr lang="zh-CN" altLang="en-US" dirty="0" smtClean="0">
                <a:effectLst/>
              </a:rPr>
              <a:t>两种，分别用于参数服务、计算服务，所有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组成</a:t>
            </a:r>
            <a:r>
              <a:rPr lang="en-US" altLang="zh-CN" dirty="0" smtClean="0">
                <a:effectLst/>
              </a:rPr>
              <a:t>cluster</a:t>
            </a:r>
          </a:p>
          <a:p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同步更新指各个用于并行计算的电脑，计算完各自的</a:t>
            </a:r>
            <a:r>
              <a:rPr lang="en-US" altLang="zh-CN" dirty="0" smtClean="0">
                <a:effectLst/>
              </a:rPr>
              <a:t>batch </a:t>
            </a:r>
            <a:r>
              <a:rPr lang="zh-CN" altLang="en-US" dirty="0" smtClean="0">
                <a:effectLst/>
              </a:rPr>
              <a:t>后，求取梯度值，把梯度值统一送到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服务机器中，由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服务机器求取梯度平均值，更新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服务器上的参数。</a:t>
            </a:r>
            <a:endParaRPr lang="zh-CN" altLang="en-US" dirty="0" smtClean="0"/>
          </a:p>
          <a:p>
            <a:r>
              <a:rPr lang="zh-CN" altLang="en-US" dirty="0" smtClean="0">
                <a:effectLst/>
              </a:rPr>
              <a:t>如下图所示，可以看成有四台电脑，第一台电脑用于存储参数、共享参数、共享计算，可以简单的理解成内存、计算共享专用的区域，也就是</a:t>
            </a:r>
            <a:r>
              <a:rPr lang="en-US" altLang="zh-CN" dirty="0" err="1" smtClean="0">
                <a:effectLst/>
              </a:rPr>
              <a:t>ps</a:t>
            </a:r>
            <a:r>
              <a:rPr lang="en-US" altLang="zh-CN" dirty="0" smtClean="0">
                <a:effectLst/>
              </a:rPr>
              <a:t> job</a:t>
            </a:r>
            <a:r>
              <a:rPr lang="zh-CN" altLang="en-US" dirty="0" smtClean="0">
                <a:effectLst/>
              </a:rPr>
              <a:t>；另外三台电脑用于并行计算的，也就是</a:t>
            </a:r>
            <a:r>
              <a:rPr lang="en-US" altLang="zh-CN" dirty="0" smtClean="0">
                <a:effectLst/>
              </a:rPr>
              <a:t>worker</a:t>
            </a:r>
            <a:r>
              <a:rPr lang="en-US" altLang="zh-CN" baseline="0" dirty="0" smtClean="0">
                <a:effectLst/>
              </a:rPr>
              <a:t> job</a:t>
            </a:r>
          </a:p>
          <a:p>
            <a:r>
              <a:rPr lang="zh-CN" altLang="en-US" baseline="0" dirty="0" smtClean="0">
                <a:effectLst/>
              </a:rPr>
              <a:t>这跟刚才介绍的单机多</a:t>
            </a:r>
            <a:r>
              <a:rPr lang="en-US" altLang="zh-CN" baseline="0" dirty="0" smtClean="0">
                <a:effectLst/>
              </a:rPr>
              <a:t>GPU</a:t>
            </a:r>
            <a:r>
              <a:rPr lang="zh-CN" altLang="en-US" baseline="0" dirty="0" smtClean="0">
                <a:effectLst/>
              </a:rPr>
              <a:t>的过程一样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只是我们专门用一台</a:t>
            </a:r>
            <a:r>
              <a:rPr lang="en-US" altLang="zh-CN" baseline="0" dirty="0" smtClean="0">
                <a:effectLst/>
              </a:rPr>
              <a:t>device</a:t>
            </a:r>
            <a:r>
              <a:rPr lang="zh-CN" altLang="en-US" baseline="0" dirty="0" smtClean="0">
                <a:effectLst/>
              </a:rPr>
              <a:t>来完成参数服务的工作</a:t>
            </a:r>
            <a:endParaRPr lang="en-US" altLang="zh-CN" baseline="0" dirty="0" smtClean="0">
              <a:effectLst/>
            </a:endParaRPr>
          </a:p>
          <a:p>
            <a:r>
              <a:rPr lang="zh-CN" altLang="en-US" baseline="0" dirty="0" smtClean="0">
                <a:effectLst/>
              </a:rPr>
              <a:t>同步更新的问题就是速度取决于最慢的那台机器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所以最好三台机器的性能差不多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否则性能高的机器完全就没有体现出来优势</a:t>
            </a:r>
            <a:endParaRPr lang="en-US" altLang="zh-CN" baseline="0" dirty="0" smtClean="0">
              <a:effectLst/>
            </a:endParaRPr>
          </a:p>
          <a:p>
            <a:endParaRPr lang="en-US" altLang="zh-CN" baseline="0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异步更新是指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服务器收到只要收到一台机器的梯度值，就直接进行参数更新，无需等待其它机器。这种迭代方法比较不稳定，收敛曲线震动比较厉害，因为当</a:t>
            </a:r>
            <a:r>
              <a:rPr lang="en-US" altLang="zh-CN" dirty="0" smtClean="0">
                <a:effectLst/>
              </a:rPr>
              <a:t>A</a:t>
            </a:r>
            <a:r>
              <a:rPr lang="zh-CN" altLang="en-US" dirty="0" smtClean="0">
                <a:effectLst/>
              </a:rPr>
              <a:t>机器计算完更新了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中的参数，可能</a:t>
            </a:r>
            <a:r>
              <a:rPr lang="en-US" altLang="zh-CN" dirty="0" smtClean="0">
                <a:effectLst/>
              </a:rPr>
              <a:t>B</a:t>
            </a:r>
            <a:r>
              <a:rPr lang="zh-CN" altLang="en-US" dirty="0" smtClean="0">
                <a:effectLst/>
              </a:rPr>
              <a:t>机器还是在用上一次迭代的旧版参数值</a:t>
            </a:r>
            <a:endParaRPr lang="en-US" altLang="zh-CN" baseline="0" dirty="0" smtClean="0">
              <a:effectLst/>
            </a:endParaRPr>
          </a:p>
          <a:p>
            <a:endParaRPr lang="en-US" altLang="zh-CN" baseline="0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1070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92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099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3427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918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2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1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1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5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0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20"/>
          <p:cNvSpPr txBox="1"/>
          <p:nvPr/>
        </p:nvSpPr>
        <p:spPr>
          <a:xfrm flipH="1">
            <a:off x="1512230" y="2196991"/>
            <a:ext cx="5976664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Survey on DL@UAV vision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2520342" y="2880196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583eea9dc623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572446" y="-3312492"/>
            <a:ext cx="1440160" cy="1440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1"/>
    </p:bldLst>
  </p:timing>
  <p:extLst mod="1">
    <p:ext uri="{E180D4A7-C9FB-4DFB-919C-405C955672EB}">
      <p14:showEvtLst xmlns:p14="http://schemas.microsoft.com/office/powerpoint/2010/main">
        <p14:playEvt time="4753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Application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62" name="椭圆 6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64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3456100" y="1291174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3456100" y="2078025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Object Tracking(VOT)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文本框 20"/>
          <p:cNvSpPr txBox="1"/>
          <p:nvPr/>
        </p:nvSpPr>
        <p:spPr>
          <a:xfrm flipH="1">
            <a:off x="3456100" y="3651726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0" y="1656059"/>
            <a:ext cx="3034909" cy="1872000"/>
          </a:xfrm>
          <a:prstGeom prst="rect">
            <a:avLst/>
          </a:prstGeom>
        </p:spPr>
      </p:pic>
      <p:pic>
        <p:nvPicPr>
          <p:cNvPr id="8194" name="Picture 2" descr="“猫狗大战 kaggle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94" y="1753859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20"/>
          <p:cNvSpPr txBox="1"/>
          <p:nvPr/>
        </p:nvSpPr>
        <p:spPr>
          <a:xfrm flipH="1">
            <a:off x="5143754" y="3600276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Dogs vs. Cats in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Kaggle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文本框 20"/>
          <p:cNvSpPr txBox="1"/>
          <p:nvPr/>
        </p:nvSpPr>
        <p:spPr>
          <a:xfrm flipH="1">
            <a:off x="1034372" y="3600276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71045" y="92790"/>
            <a:ext cx="543802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altLang="zh-CN" dirty="0"/>
              <a:t>1. CNN</a:t>
            </a:r>
            <a:r>
              <a:rPr lang="zh-CN" altLang="en-US" dirty="0"/>
              <a:t>用于</a:t>
            </a:r>
            <a:r>
              <a:rPr lang="en-US" altLang="zh-CN" dirty="0"/>
              <a:t>OR</a:t>
            </a:r>
            <a:r>
              <a:rPr lang="zh-CN" altLang="en-US" dirty="0"/>
              <a:t>的一般架构就是在空间上越来越小</a:t>
            </a:r>
            <a:r>
              <a:rPr lang="en-US" altLang="zh-CN" dirty="0"/>
              <a:t>, </a:t>
            </a:r>
            <a:r>
              <a:rPr lang="zh-CN" altLang="en-US" dirty="0"/>
              <a:t>深度上越来越深</a:t>
            </a:r>
            <a:r>
              <a:rPr lang="en-US" altLang="zh-CN" dirty="0"/>
              <a:t>, </a:t>
            </a:r>
            <a:r>
              <a:rPr lang="zh-CN" altLang="en-US" dirty="0"/>
              <a:t>就是把图像的信息从空间上抽象到深度上的过程</a:t>
            </a:r>
            <a:r>
              <a:rPr lang="en-US" altLang="zh-CN" dirty="0"/>
              <a:t>, </a:t>
            </a:r>
            <a:r>
              <a:rPr lang="zh-CN" altLang="en-US" dirty="0"/>
              <a:t>所以我们可以看到</a:t>
            </a:r>
            <a:r>
              <a:rPr lang="en-US" altLang="zh-CN" dirty="0"/>
              <a:t>, CNN</a:t>
            </a:r>
            <a:r>
              <a:rPr lang="zh-CN" altLang="en-US" dirty="0"/>
              <a:t>逐层空间大小在变小</a:t>
            </a:r>
            <a:r>
              <a:rPr lang="en-US" altLang="zh-CN" dirty="0"/>
              <a:t>, </a:t>
            </a:r>
            <a:r>
              <a:rPr lang="zh-CN" altLang="en-US" dirty="0"/>
              <a:t>深度在增加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在网络的结尾会用一个分类器结束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在分类任务的比赛中</a:t>
            </a:r>
            <a:r>
              <a:rPr lang="en-US" altLang="zh-CN" dirty="0"/>
              <a:t>, </a:t>
            </a:r>
            <a:r>
              <a:rPr lang="zh-CN" altLang="en-US" dirty="0"/>
              <a:t>我们通常会看到大家用集成学习的方法</a:t>
            </a:r>
            <a:r>
              <a:rPr lang="en-US" altLang="zh-CN" dirty="0"/>
              <a:t>, </a:t>
            </a:r>
            <a:r>
              <a:rPr lang="zh-CN" altLang="en-US" dirty="0"/>
              <a:t>将好几个模型的结果来投票</a:t>
            </a:r>
            <a:r>
              <a:rPr lang="en-US" altLang="zh-CN" dirty="0"/>
              <a:t>, </a:t>
            </a:r>
            <a:r>
              <a:rPr lang="zh-CN" altLang="en-US" dirty="0"/>
              <a:t>或是直接</a:t>
            </a:r>
            <a:r>
              <a:rPr lang="en-US" altLang="zh-CN" dirty="0"/>
              <a:t>contact</a:t>
            </a:r>
            <a:r>
              <a:rPr lang="zh-CN" altLang="en-US" dirty="0"/>
              <a:t>在一起再分类</a:t>
            </a:r>
            <a:r>
              <a:rPr lang="en-US" altLang="zh-CN" dirty="0"/>
              <a:t>, </a:t>
            </a:r>
            <a:r>
              <a:rPr lang="zh-CN" altLang="en-US" dirty="0"/>
              <a:t>可以大幅提高分类的精度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9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50" y="2736180"/>
            <a:ext cx="1559827" cy="935896"/>
          </a:xfrm>
          <a:prstGeom prst="rect">
            <a:avLst/>
          </a:prstGeom>
        </p:spPr>
      </p:pic>
      <p:sp>
        <p:nvSpPr>
          <p:cNvPr id="9" name="文本框 20"/>
          <p:cNvSpPr txBox="1"/>
          <p:nvPr/>
        </p:nvSpPr>
        <p:spPr>
          <a:xfrm flipH="1">
            <a:off x="5148634" y="3816300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VEDAI UAV Object Detection Dataset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81" y="2736180"/>
            <a:ext cx="1985926" cy="935896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726067" y="3822600"/>
            <a:ext cx="3630478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 + multi-object localization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00362" y="284422"/>
            <a:ext cx="649795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用</a:t>
            </a:r>
            <a:r>
              <a:rPr lang="en-US" altLang="zh-CN" dirty="0"/>
              <a:t>CNN</a:t>
            </a:r>
            <a:r>
              <a:rPr lang="zh-CN" altLang="en-US" dirty="0"/>
              <a:t>做定位相当于在之前的分类问题上加了一个回归问题</a:t>
            </a:r>
            <a:r>
              <a:rPr lang="en-US" altLang="zh-CN" dirty="0"/>
              <a:t>, </a:t>
            </a:r>
            <a:r>
              <a:rPr lang="zh-CN" altLang="en-US" dirty="0"/>
              <a:t>就是要估计</a:t>
            </a:r>
            <a:r>
              <a:rPr lang="en-US" altLang="zh-CN" dirty="0" err="1"/>
              <a:t>x,y,w,h</a:t>
            </a:r>
            <a:r>
              <a:rPr lang="zh-CN" altLang="en-US" dirty="0"/>
              <a:t>这四个连续变量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两个流派</a:t>
            </a:r>
            <a:r>
              <a:rPr lang="en-US" altLang="zh-CN" dirty="0"/>
              <a:t>, </a:t>
            </a:r>
            <a:r>
              <a:rPr lang="zh-CN" altLang="en-US" dirty="0"/>
              <a:t>要么就是先</a:t>
            </a:r>
            <a:r>
              <a:rPr lang="en-US" altLang="zh-CN" dirty="0"/>
              <a:t>proposal</a:t>
            </a:r>
            <a:r>
              <a:rPr lang="zh-CN" altLang="en-US" dirty="0"/>
              <a:t>一些</a:t>
            </a:r>
            <a:r>
              <a:rPr lang="en-US" altLang="zh-CN" dirty="0"/>
              <a:t>region</a:t>
            </a:r>
            <a:r>
              <a:rPr lang="zh-CN" altLang="en-US" dirty="0"/>
              <a:t>再做分类和回归</a:t>
            </a:r>
            <a:r>
              <a:rPr lang="en-US" altLang="zh-CN" dirty="0"/>
              <a:t>, </a:t>
            </a:r>
            <a:r>
              <a:rPr lang="zh-CN" altLang="en-US" dirty="0"/>
              <a:t>要么就是滑动窗</a:t>
            </a:r>
            <a:r>
              <a:rPr lang="en-US" altLang="zh-CN" dirty="0"/>
              <a:t>, </a:t>
            </a:r>
            <a:r>
              <a:rPr lang="zh-CN" altLang="en-US" dirty="0"/>
              <a:t>当然后来不管是</a:t>
            </a:r>
            <a:r>
              <a:rPr lang="en-US" altLang="zh-CN" dirty="0"/>
              <a:t>proposal</a:t>
            </a:r>
            <a:r>
              <a:rPr lang="zh-CN" altLang="en-US" dirty="0"/>
              <a:t>还是</a:t>
            </a:r>
            <a:r>
              <a:rPr lang="en-US" altLang="zh-CN" dirty="0"/>
              <a:t>sliding window</a:t>
            </a:r>
            <a:r>
              <a:rPr lang="zh-CN" altLang="en-US" dirty="0"/>
              <a:t>大家都不会在输入图像上去做</a:t>
            </a:r>
            <a:r>
              <a:rPr lang="en-US" altLang="zh-CN" dirty="0"/>
              <a:t>, </a:t>
            </a:r>
            <a:r>
              <a:rPr lang="zh-CN" altLang="en-US" dirty="0"/>
              <a:t>而是在提取出的特征图上去做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现在</a:t>
            </a:r>
            <a:r>
              <a:rPr lang="en-US" altLang="zh-CN" dirty="0"/>
              <a:t>Object detection</a:t>
            </a:r>
            <a:r>
              <a:rPr lang="zh-CN" altLang="en-US" dirty="0"/>
              <a:t>的意义更广了</a:t>
            </a:r>
            <a:r>
              <a:rPr lang="en-US" altLang="zh-CN" dirty="0"/>
              <a:t>, </a:t>
            </a:r>
            <a:r>
              <a:rPr lang="zh-CN" altLang="en-US" dirty="0"/>
              <a:t>不止是要把物体定位出来</a:t>
            </a:r>
            <a:r>
              <a:rPr lang="en-US" altLang="zh-CN" dirty="0"/>
              <a:t>, </a:t>
            </a:r>
            <a:r>
              <a:rPr lang="zh-CN" altLang="en-US" dirty="0"/>
              <a:t>还要估计图像的轮廓</a:t>
            </a:r>
            <a:r>
              <a:rPr lang="en-US" altLang="zh-CN" dirty="0"/>
              <a:t>, </a:t>
            </a:r>
            <a:r>
              <a:rPr lang="zh-CN" altLang="en-US" dirty="0"/>
              <a:t>有代表性的就是</a:t>
            </a:r>
            <a:r>
              <a:rPr lang="en-US" altLang="zh-CN" dirty="0"/>
              <a:t>ICCV 2017</a:t>
            </a:r>
            <a:r>
              <a:rPr lang="zh-CN" altLang="en-US" dirty="0"/>
              <a:t>的</a:t>
            </a:r>
            <a:r>
              <a:rPr lang="en-US" altLang="zh-CN" dirty="0"/>
              <a:t>best paper Mask r-</a:t>
            </a:r>
            <a:r>
              <a:rPr lang="en-US" altLang="zh-CN" dirty="0" err="1"/>
              <a:t>cnn</a:t>
            </a:r>
            <a:r>
              <a:rPr lang="en-US" altLang="zh-CN" dirty="0"/>
              <a:t>, </a:t>
            </a:r>
            <a:r>
              <a:rPr lang="zh-CN" altLang="en-US" dirty="0"/>
              <a:t>这是从</a:t>
            </a:r>
            <a:r>
              <a:rPr lang="en-US" altLang="zh-CN" dirty="0"/>
              <a:t>r-</a:t>
            </a:r>
            <a:r>
              <a:rPr lang="en-US" altLang="zh-CN" dirty="0" err="1"/>
              <a:t>cnn</a:t>
            </a:r>
            <a:r>
              <a:rPr lang="zh-CN" altLang="en-US" dirty="0"/>
              <a:t>这条路上一路过来的一个成果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9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VOT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0" y="1512044"/>
            <a:ext cx="7391671" cy="1872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7" y="3426725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LSART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VOT 2017 Championship</a:t>
            </a:r>
          </a:p>
        </p:txBody>
      </p:sp>
      <p:sp>
        <p:nvSpPr>
          <p:cNvPr id="13" name="文本框 20"/>
          <p:cNvSpPr txBox="1"/>
          <p:nvPr/>
        </p:nvSpPr>
        <p:spPr>
          <a:xfrm flipH="1">
            <a:off x="1044176" y="3777183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Exploit both the KRR and CNN as two complementary regressions for visual tracking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focuses on the small localized region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KRR focuses on the holistic target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60402" y="204605"/>
            <a:ext cx="5328592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本文旨在将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KRR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结合起来，其中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用于用于关注目标的局部信息，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KRR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用于关注目标的整体信息</a:t>
            </a:r>
          </a:p>
        </p:txBody>
      </p:sp>
    </p:spTree>
    <p:extLst>
      <p:ext uri="{BB962C8B-B14F-4D97-AF65-F5344CB8AC3E}">
        <p14:creationId xmlns:p14="http://schemas.microsoft.com/office/powerpoint/2010/main" val="19919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1" y="1656059"/>
            <a:ext cx="2096640" cy="1872000"/>
          </a:xfrm>
          <a:prstGeom prst="rect">
            <a:avLst/>
          </a:prstGeom>
        </p:spPr>
      </p:pic>
      <p:pic>
        <p:nvPicPr>
          <p:cNvPr id="9218" name="Picture 2" descr="这里写图片描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02" y="1656059"/>
            <a:ext cx="309600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0"/>
          <p:cNvSpPr txBox="1"/>
          <p:nvPr/>
        </p:nvSpPr>
        <p:spPr>
          <a:xfrm flipH="1">
            <a:off x="1044176" y="3957447"/>
            <a:ext cx="8064897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two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isolated network(Depth CNN &amp; Pose CNN) to predict depth &amp; camera pose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Base on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photometric consistency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principle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See more on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-Net(also compute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optic flow/scene flow/3D point cloud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1044176" y="3600276"/>
            <a:ext cx="367240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Learner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CVPR 2017 from Google</a:t>
            </a:r>
          </a:p>
        </p:txBody>
      </p:sp>
      <p:sp>
        <p:nvSpPr>
          <p:cNvPr id="3" name="矩形 2"/>
          <p:cNvSpPr/>
          <p:nvPr/>
        </p:nvSpPr>
        <p:spPr>
          <a:xfrm>
            <a:off x="3060402" y="310030"/>
            <a:ext cx="5472608" cy="1945148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它用两个网络分别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独自无监督地估计单帧的深度，和视频序列中的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camera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pose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变化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光度一致性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就是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对于同一个物体的点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在不同两帧图像上投影点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图像灰度应该是一样的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SfM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-Net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论文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的核心思想也是利用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photometric constancy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来计算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depth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。除此之外，作者还计算了光流，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scene flow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3D point cloud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等。可以说是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SfM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-Learner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的升级版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45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Road Map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1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Introduction of CNN Development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for mobile application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Development of CNN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90" y="1512044"/>
            <a:ext cx="4841144" cy="28800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772370" y="280818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52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2669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40868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351221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92450" y="396031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92450" y="1681200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AlexNet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2012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16.4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1265" name="Picture 1" descr="C://Users/Administrator/AppData/Local/YNote/data/conson0214@163.com/063624192eb24dddbeaf05de3ae070ee/clip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4" y="1703842"/>
            <a:ext cx="63722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20"/>
          <p:cNvSpPr txBox="1"/>
          <p:nvPr/>
        </p:nvSpPr>
        <p:spPr>
          <a:xfrm flipH="1">
            <a:off x="1044176" y="3816300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 CNN won the ImageNet Challenge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 time, Group Convolution Concept proposed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Use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Relu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as activation function(used in the following networks till now)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0"/>
          <p:cNvSpPr txBox="1"/>
          <p:nvPr/>
        </p:nvSpPr>
        <p:spPr>
          <a:xfrm flipH="1">
            <a:off x="756146" y="935980"/>
            <a:ext cx="2088925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CONTENT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260202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</a:t>
            </a:r>
            <a:endParaRPr lang="zh-CN" altLang="en-US" sz="3200" dirty="0"/>
          </a:p>
        </p:txBody>
      </p:sp>
      <p:sp>
        <p:nvSpPr>
          <p:cNvPr id="5" name="文本框 20"/>
          <p:cNvSpPr txBox="1"/>
          <p:nvPr/>
        </p:nvSpPr>
        <p:spPr>
          <a:xfrm flipH="1">
            <a:off x="5401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What is DL?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124298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Application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3996506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Road Map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59407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844378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II</a:t>
            </a:r>
            <a:endParaRPr lang="zh-CN" altLang="en-US" sz="3200" dirty="0"/>
          </a:p>
        </p:txBody>
      </p:sp>
      <p:sp>
        <p:nvSpPr>
          <p:cNvPr id="14" name="椭圆 13"/>
          <p:cNvSpPr/>
          <p:nvPr/>
        </p:nvSpPr>
        <p:spPr>
          <a:xfrm>
            <a:off x="4717279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III</a:t>
            </a:r>
            <a:endParaRPr lang="zh-CN" altLang="en-US" sz="2800" dirty="0"/>
          </a:p>
        </p:txBody>
      </p:sp>
      <p:sp>
        <p:nvSpPr>
          <p:cNvPr id="15" name="椭圆 14"/>
          <p:cNvSpPr/>
          <p:nvPr/>
        </p:nvSpPr>
        <p:spPr>
          <a:xfrm>
            <a:off x="6661495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/>
              <a:t>IV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5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 animBg="1"/>
      <p:bldP spid="5" grpId="0"/>
      <p:bldP spid="6" grpId="0"/>
      <p:bldP spid="7" grpId="0"/>
      <p:bldP spid="8" grpId="0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VGGNet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2014 ImageNet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9.9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6" y="3816300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Deep, 16/19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layers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Conv+Pooling+FC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Too much Parameters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~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138,000,000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49" y="1584156"/>
            <a:ext cx="3187826" cy="187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60603" y="1584156"/>
            <a:ext cx="38164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来自</a:t>
            </a:r>
            <a:r>
              <a:rPr lang="en-US" altLang="zh-CN" dirty="0"/>
              <a:t>Oxford, </a:t>
            </a:r>
            <a:r>
              <a:rPr lang="zh-CN" altLang="en-US" dirty="0"/>
              <a:t>特点就是深</a:t>
            </a:r>
            <a:r>
              <a:rPr lang="en-US" altLang="zh-CN" dirty="0"/>
              <a:t>, </a:t>
            </a:r>
            <a:r>
              <a:rPr lang="zh-CN" altLang="en-US" dirty="0"/>
              <a:t>但是参数特别多</a:t>
            </a:r>
            <a:endParaRPr lang="en-US" altLang="zh-CN" dirty="0"/>
          </a:p>
          <a:p>
            <a:r>
              <a:rPr lang="en-US" altLang="zh-CN" dirty="0"/>
              <a:t>VGG-16</a:t>
            </a:r>
            <a:r>
              <a:rPr lang="zh-CN" altLang="en-US" dirty="0"/>
              <a:t>数据来自</a:t>
            </a:r>
            <a:r>
              <a:rPr lang="en-US" altLang="zh-CN" dirty="0" err="1"/>
              <a:t>Xception</a:t>
            </a:r>
            <a:r>
              <a:rPr lang="zh-CN" altLang="en-US" dirty="0"/>
              <a:t>论文</a:t>
            </a:r>
          </a:p>
        </p:txBody>
      </p:sp>
    </p:spTree>
    <p:extLst>
      <p:ext uri="{BB962C8B-B14F-4D97-AF65-F5344CB8AC3E}">
        <p14:creationId xmlns:p14="http://schemas.microsoft.com/office/powerpoint/2010/main" val="29662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4" y="1007697"/>
            <a:ext cx="684076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GoogLeNet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 – 2014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9.2%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5" y="3528059"/>
            <a:ext cx="7560841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Much less Parameters ~5,000,000(1/12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1/27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VGGNet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1x1 convolution(Network in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Group Convolution(Inception Module)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FC with Average Pooling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2" y="1512044"/>
            <a:ext cx="4238491" cy="187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0443" y="2109490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Inception module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26" y="1512044"/>
            <a:ext cx="3339934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 Family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1014843" y="1656059"/>
            <a:ext cx="7560841" cy="255454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Inception-V2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7.8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- Batch Normalization/two 3x3 replace 5x5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Inception-V3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5.6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	- Conv Factorization 3x3 -&gt; 1x3+3x1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Xception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5.5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-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Depth-wise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separable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convolution(separate depth conv &amp; spatial 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84538" y="15083"/>
            <a:ext cx="4498975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数据标准</a:t>
            </a:r>
            <a:endParaRPr lang="en-US" altLang="zh-CN" dirty="0"/>
          </a:p>
          <a:p>
            <a:r>
              <a:rPr lang="en-US" altLang="zh-CN" dirty="0"/>
              <a:t>Single-crop, Single-model experimental results(</a:t>
            </a:r>
            <a:r>
              <a:rPr lang="zh-CN" altLang="en-US" dirty="0"/>
              <a:t>一个样本截取一张图的</a:t>
            </a:r>
            <a:r>
              <a:rPr lang="en-US" altLang="zh-CN" dirty="0"/>
              <a:t>, </a:t>
            </a:r>
            <a:r>
              <a:rPr lang="zh-CN" altLang="en-US" dirty="0"/>
              <a:t>单一模型不用集成学习的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On ILSVRC 2012 dataset validation set </a:t>
            </a:r>
          </a:p>
          <a:p>
            <a:r>
              <a:rPr lang="zh-CN" altLang="en-US" dirty="0"/>
              <a:t>目前在</a:t>
            </a:r>
            <a:r>
              <a:rPr lang="en-US" altLang="zh-CN" dirty="0"/>
              <a:t>ImageNet</a:t>
            </a:r>
            <a:r>
              <a:rPr lang="zh-CN" altLang="en-US" dirty="0"/>
              <a:t>数据集上人眼能达到的错误率大概在</a:t>
            </a:r>
            <a:r>
              <a:rPr lang="en-US" altLang="zh-CN" dirty="0"/>
              <a:t>5.1%</a:t>
            </a:r>
            <a:r>
              <a:rPr lang="zh-CN" altLang="en-US" dirty="0"/>
              <a:t>，这还是经过了大量训练的专家能达到的成绩，一般人要区分</a:t>
            </a:r>
            <a:r>
              <a:rPr lang="en-US" altLang="zh-CN" dirty="0"/>
              <a:t>1000</a:t>
            </a:r>
            <a:r>
              <a:rPr lang="zh-CN" altLang="en-US" dirty="0"/>
              <a:t>种类型的图片是比较困难的</a:t>
            </a:r>
          </a:p>
        </p:txBody>
      </p:sp>
    </p:spTree>
    <p:extLst>
      <p:ext uri="{BB962C8B-B14F-4D97-AF65-F5344CB8AC3E}">
        <p14:creationId xmlns:p14="http://schemas.microsoft.com/office/powerpoint/2010/main" val="21073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–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2015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ImageNet Championship (Top-5 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4.49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        2016 CVPR best paper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025" name="Picture 1" descr="C://Users/Administrator/AppData/Local/YNote/data/conson0214@163.com/b5f227dd678d4a4a9afa797b3076ee8a/clip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04" y="3595212"/>
            <a:ext cx="2189213" cy="122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0"/>
          <p:cNvSpPr txBox="1"/>
          <p:nvPr/>
        </p:nvSpPr>
        <p:spPr>
          <a:xfrm flipH="1">
            <a:off x="1044176" y="3816300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Shortcut connection/solve Gradient vanishing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Break the depth limitation</a:t>
            </a:r>
          </a:p>
        </p:txBody>
      </p:sp>
      <p:sp>
        <p:nvSpPr>
          <p:cNvPr id="2" name="矩形 1"/>
          <p:cNvSpPr/>
          <p:nvPr/>
        </p:nvSpPr>
        <p:spPr>
          <a:xfrm>
            <a:off x="310806" y="1563345"/>
            <a:ext cx="82981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梯度弥散产生的原因在于靠近输入端的梯度是后面层的累加的乘积</a:t>
            </a:r>
            <a:r>
              <a:rPr lang="en-US" altLang="zh-CN" sz="1400" dirty="0"/>
              <a:t>, </a:t>
            </a:r>
            <a:r>
              <a:rPr lang="zh-CN" altLang="en-US" sz="1400" dirty="0"/>
              <a:t>如果</a:t>
            </a:r>
            <a:r>
              <a:rPr lang="en-US" altLang="zh-CN" sz="1400" dirty="0"/>
              <a:t>weight</a:t>
            </a:r>
            <a:r>
              <a:rPr lang="zh-CN" altLang="en-US" sz="1400" dirty="0"/>
              <a:t>值在</a:t>
            </a:r>
            <a:r>
              <a:rPr lang="en-US" altLang="zh-CN" sz="1400" dirty="0"/>
              <a:t>1</a:t>
            </a:r>
            <a:r>
              <a:rPr lang="zh-CN" altLang="en-US" sz="1400" dirty="0"/>
              <a:t>以内</a:t>
            </a:r>
            <a:r>
              <a:rPr lang="en-US" altLang="zh-CN" sz="1400" dirty="0"/>
              <a:t>(</a:t>
            </a:r>
            <a:r>
              <a:rPr lang="zh-CN" altLang="en-US" sz="1400" dirty="0"/>
              <a:t>我们通常会这样初始化</a:t>
            </a:r>
            <a:r>
              <a:rPr lang="en-US" altLang="zh-CN" sz="1400" dirty="0"/>
              <a:t>, </a:t>
            </a:r>
            <a:r>
              <a:rPr lang="zh-CN" altLang="en-US" sz="1400" dirty="0"/>
              <a:t>因为最后的</a:t>
            </a:r>
            <a:r>
              <a:rPr lang="en-US" altLang="zh-CN" sz="1400" dirty="0"/>
              <a:t>sigmoid</a:t>
            </a:r>
            <a:r>
              <a:rPr lang="zh-CN" altLang="en-US" sz="1400" dirty="0"/>
              <a:t>或者</a:t>
            </a:r>
            <a:r>
              <a:rPr lang="en-US" altLang="zh-CN" sz="1400" dirty="0" err="1"/>
              <a:t>softmax</a:t>
            </a:r>
            <a:r>
              <a:rPr lang="zh-CN" altLang="en-US" sz="1400" dirty="0"/>
              <a:t>在</a:t>
            </a:r>
            <a:r>
              <a:rPr lang="en-US" altLang="zh-CN" sz="1400" dirty="0"/>
              <a:t>1</a:t>
            </a:r>
            <a:r>
              <a:rPr lang="zh-CN" altLang="en-US" sz="1400" dirty="0"/>
              <a:t>以内的梯度最大</a:t>
            </a:r>
            <a:r>
              <a:rPr lang="en-US" altLang="zh-CN" sz="1400" dirty="0"/>
              <a:t>, </a:t>
            </a:r>
            <a:r>
              <a:rPr lang="zh-CN" altLang="en-US" sz="1400" dirty="0"/>
              <a:t>更新快</a:t>
            </a:r>
            <a:r>
              <a:rPr lang="en-US" altLang="zh-CN" sz="1400" dirty="0"/>
              <a:t>), </a:t>
            </a:r>
            <a:r>
              <a:rPr lang="zh-CN" altLang="en-US" sz="1400" dirty="0"/>
              <a:t>如果层数比较深</a:t>
            </a:r>
            <a:r>
              <a:rPr lang="en-US" altLang="zh-CN" sz="1400" dirty="0"/>
              <a:t>, </a:t>
            </a:r>
            <a:r>
              <a:rPr lang="zh-CN" altLang="en-US" sz="1400" dirty="0"/>
              <a:t>基本就是指数效果</a:t>
            </a:r>
            <a:r>
              <a:rPr lang="en-US" altLang="zh-CN" sz="1400" dirty="0"/>
              <a:t>(0.9^n), </a:t>
            </a:r>
            <a:r>
              <a:rPr lang="zh-CN" altLang="en-US" sz="1400" dirty="0"/>
              <a:t>到了最前面的隐藏层的时候</a:t>
            </a:r>
            <a:r>
              <a:rPr lang="en-US" altLang="zh-CN" sz="1400" dirty="0"/>
              <a:t>, </a:t>
            </a:r>
            <a:r>
              <a:rPr lang="zh-CN" altLang="en-US" sz="1400" dirty="0"/>
              <a:t>梯度基本就没更新了</a:t>
            </a:r>
            <a:r>
              <a:rPr lang="en-US" altLang="zh-CN" sz="1400" dirty="0"/>
              <a:t>, </a:t>
            </a:r>
            <a:r>
              <a:rPr lang="zh-CN" altLang="en-US" sz="1400" dirty="0"/>
              <a:t>这就是梯度弥散</a:t>
            </a:r>
            <a:r>
              <a:rPr lang="en-US" altLang="zh-CN" sz="1400" dirty="0"/>
              <a:t>, </a:t>
            </a:r>
            <a:r>
              <a:rPr lang="zh-CN" altLang="en-US" sz="1400" dirty="0"/>
              <a:t>那反过来</a:t>
            </a:r>
            <a:r>
              <a:rPr lang="en-US" altLang="zh-CN" sz="1400" dirty="0"/>
              <a:t>, </a:t>
            </a:r>
            <a:r>
              <a:rPr lang="zh-CN" altLang="en-US" sz="1400" dirty="0"/>
              <a:t>如果</a:t>
            </a:r>
            <a:r>
              <a:rPr lang="en-US" altLang="zh-CN" sz="1400" dirty="0"/>
              <a:t>weight</a:t>
            </a:r>
            <a:r>
              <a:rPr lang="zh-CN" altLang="en-US" sz="1400" dirty="0"/>
              <a:t>值超过</a:t>
            </a:r>
            <a:r>
              <a:rPr lang="en-US" altLang="zh-CN" sz="1400" dirty="0"/>
              <a:t>1, </a:t>
            </a:r>
            <a:r>
              <a:rPr lang="zh-CN" altLang="en-US" sz="1400" dirty="0"/>
              <a:t>那又会出现梯度爆炸</a:t>
            </a:r>
            <a:r>
              <a:rPr lang="en-US" altLang="zh-CN" sz="1400" dirty="0"/>
              <a:t>(1.1^n), </a:t>
            </a:r>
            <a:r>
              <a:rPr lang="zh-CN" altLang="en-US" sz="1400" dirty="0"/>
              <a:t>这本质上是由于多层叠加带来的梯度不稳定问题</a:t>
            </a:r>
            <a:r>
              <a:rPr lang="en-US" altLang="zh-CN" sz="1400" dirty="0"/>
              <a:t>, </a:t>
            </a:r>
            <a:r>
              <a:rPr lang="zh-CN" altLang="en-US" sz="1400" dirty="0"/>
              <a:t>唯一可能稳定的情况是这些层连续乘积刚好平衡大约等于</a:t>
            </a:r>
            <a:r>
              <a:rPr lang="en-US" altLang="zh-CN" sz="1400" dirty="0"/>
              <a:t>1, </a:t>
            </a:r>
            <a:r>
              <a:rPr lang="zh-CN" altLang="en-US" sz="1400" dirty="0"/>
              <a:t>但是几率很小</a:t>
            </a:r>
            <a:endParaRPr lang="en-US" altLang="zh-CN" sz="1400" dirty="0"/>
          </a:p>
          <a:p>
            <a:r>
              <a:rPr lang="zh-CN" altLang="en-US" sz="1400" dirty="0"/>
              <a:t>假如模型的层数越深，这种梯度弥散的情况就更加严重，导致深层部分的网络权重参数得不到很好的训练，这就是为什么在</a:t>
            </a:r>
            <a:r>
              <a:rPr lang="en-US" altLang="zh-CN" sz="1400" dirty="0" err="1"/>
              <a:t>Resnet</a:t>
            </a:r>
            <a:r>
              <a:rPr lang="zh-CN" altLang="en-US" sz="1400" dirty="0"/>
              <a:t>出现之前，</a:t>
            </a:r>
            <a:r>
              <a:rPr lang="en-US" altLang="zh-CN" sz="1400" dirty="0"/>
              <a:t>CNN</a:t>
            </a:r>
            <a:r>
              <a:rPr lang="zh-CN" altLang="en-US" sz="1400" dirty="0"/>
              <a:t>网络都不超过二十几层的原因</a:t>
            </a:r>
          </a:p>
          <a:p>
            <a:r>
              <a:rPr lang="zh-CN" altLang="en-US" sz="1400" dirty="0"/>
              <a:t>数据来自</a:t>
            </a:r>
            <a:r>
              <a:rPr lang="en-US" altLang="zh-CN" sz="1400" dirty="0" err="1"/>
              <a:t>ResNet</a:t>
            </a:r>
            <a:r>
              <a:rPr lang="zh-CN" altLang="en-US" sz="1400" dirty="0"/>
              <a:t>论文</a:t>
            </a:r>
            <a:r>
              <a:rPr lang="en-US" altLang="zh-CN" sz="1400" dirty="0"/>
              <a:t>(Single-Model)</a:t>
            </a:r>
          </a:p>
          <a:p>
            <a:r>
              <a:rPr lang="zh-CN" altLang="en-US" sz="1400" dirty="0"/>
              <a:t>从此能够限制层数的只有内存大小了 </a:t>
            </a:r>
            <a:r>
              <a:rPr lang="en-US" altLang="zh-CN" sz="1400" dirty="0"/>
              <a:t>– KM He</a:t>
            </a:r>
          </a:p>
          <a:p>
            <a:r>
              <a:rPr lang="en-US" altLang="zh-CN" sz="1400" dirty="0"/>
              <a:t>KM He 2017</a:t>
            </a:r>
            <a:r>
              <a:rPr lang="zh-CN" altLang="en-US" sz="1400" dirty="0"/>
              <a:t>年还有两篇</a:t>
            </a:r>
            <a:r>
              <a:rPr lang="en-US" altLang="zh-CN" sz="1400" dirty="0"/>
              <a:t>ICCV best paper, </a:t>
            </a:r>
            <a:r>
              <a:rPr lang="zh-CN" altLang="en-US" sz="1400" dirty="0"/>
              <a:t>与</a:t>
            </a:r>
            <a:r>
              <a:rPr lang="en-US" altLang="zh-CN" sz="1400" dirty="0"/>
              <a:t>object detection</a:t>
            </a:r>
            <a:r>
              <a:rPr lang="zh-CN" altLang="en-US" sz="1400" dirty="0"/>
              <a:t>有关</a:t>
            </a:r>
            <a:r>
              <a:rPr lang="en-US" altLang="zh-CN" sz="1400" dirty="0"/>
              <a:t>, </a:t>
            </a:r>
            <a:r>
              <a:rPr lang="zh-CN" altLang="en-US" sz="1400" dirty="0"/>
              <a:t>下个专题再讨论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53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Inception-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&amp;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ResNeXt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4.9% &amp; 4.4%)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853075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 Module + shortcut connection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10" y="2022460"/>
            <a:ext cx="2779052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274" y="1656059"/>
            <a:ext cx="156201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4644578" y="4027329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Residual block + Group conv(</a:t>
            </a:r>
            <a:r>
              <a:rPr lang="en-US" altLang="zh-CN" sz="1400" b="1" dirty="0"/>
              <a:t>cardinality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4485381" y="101917"/>
            <a:ext cx="4498975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天下大势</a:t>
            </a:r>
            <a:r>
              <a:rPr lang="en-US" altLang="zh-CN" dirty="0"/>
              <a:t>, </a:t>
            </a:r>
            <a:r>
              <a:rPr lang="zh-CN" altLang="en-US" dirty="0"/>
              <a:t>分久必合</a:t>
            </a:r>
            <a:r>
              <a:rPr lang="en-US" altLang="zh-CN" dirty="0"/>
              <a:t>, </a:t>
            </a:r>
            <a:r>
              <a:rPr lang="zh-CN" altLang="en-US" dirty="0"/>
              <a:t>合久必分</a:t>
            </a:r>
            <a:endParaRPr lang="en-US" altLang="zh-CN" dirty="0"/>
          </a:p>
          <a:p>
            <a:r>
              <a:rPr lang="en-US" altLang="zh-CN" dirty="0"/>
              <a:t>Cardinality</a:t>
            </a:r>
            <a:r>
              <a:rPr lang="zh-CN" altLang="en-US" dirty="0"/>
              <a:t>和</a:t>
            </a:r>
            <a:r>
              <a:rPr lang="en-US" altLang="zh-CN" dirty="0"/>
              <a:t>Group Conv</a:t>
            </a:r>
            <a:r>
              <a:rPr lang="zh-CN" altLang="en-US" dirty="0"/>
              <a:t>的区别在于</a:t>
            </a:r>
            <a:r>
              <a:rPr lang="en-US" altLang="zh-CN" dirty="0"/>
              <a:t>Cardinality</a:t>
            </a:r>
            <a:r>
              <a:rPr lang="zh-CN" altLang="en-US" dirty="0"/>
              <a:t>是把一个</a:t>
            </a:r>
            <a:r>
              <a:rPr lang="en-US" altLang="zh-CN" dirty="0"/>
              <a:t>Conv</a:t>
            </a:r>
            <a:r>
              <a:rPr lang="zh-CN" altLang="en-US" dirty="0"/>
              <a:t>操作分成了拓扑结构完全相同的几个</a:t>
            </a:r>
            <a:r>
              <a:rPr lang="en-US" altLang="zh-CN" dirty="0"/>
              <a:t>path, </a:t>
            </a:r>
            <a:r>
              <a:rPr lang="zh-CN" altLang="en-US" dirty="0"/>
              <a:t>这样方便加速</a:t>
            </a:r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年最后一届</a:t>
            </a:r>
            <a:r>
              <a:rPr lang="en-US" altLang="zh-CN" dirty="0"/>
              <a:t>ImageNet</a:t>
            </a:r>
            <a:r>
              <a:rPr lang="zh-CN" altLang="en-US" dirty="0"/>
              <a:t>分类的冠军</a:t>
            </a:r>
            <a:r>
              <a:rPr lang="en-US" altLang="zh-CN" dirty="0"/>
              <a:t>, Momenta</a:t>
            </a:r>
            <a:r>
              <a:rPr lang="zh-CN" altLang="en-US" dirty="0"/>
              <a:t>的</a:t>
            </a:r>
            <a:r>
              <a:rPr lang="en-US" altLang="zh-CN" dirty="0" err="1"/>
              <a:t>SENet</a:t>
            </a:r>
            <a:r>
              <a:rPr lang="zh-CN" altLang="en-US" dirty="0"/>
              <a:t>也要研究一下</a:t>
            </a:r>
            <a:endParaRPr lang="en-US" altLang="zh-CN" dirty="0"/>
          </a:p>
          <a:p>
            <a:r>
              <a:rPr lang="zh-CN" altLang="en-US" dirty="0"/>
              <a:t>以及</a:t>
            </a:r>
            <a:r>
              <a:rPr lang="en-US" altLang="zh-CN" dirty="0"/>
              <a:t>2017 CVPR best Paper, </a:t>
            </a:r>
            <a:r>
              <a:rPr lang="en-US" altLang="zh-CN" dirty="0" err="1"/>
              <a:t>DenseNet</a:t>
            </a:r>
            <a:r>
              <a:rPr lang="en-US" altLang="zh-CN" dirty="0"/>
              <a:t>, </a:t>
            </a:r>
            <a:r>
              <a:rPr lang="zh-CN" altLang="en-US" dirty="0"/>
              <a:t>可以看做是对</a:t>
            </a:r>
            <a:r>
              <a:rPr lang="en-US" altLang="zh-CN" dirty="0" err="1"/>
              <a:t>ResNet</a:t>
            </a:r>
            <a:r>
              <a:rPr lang="zh-CN" altLang="en-US" dirty="0"/>
              <a:t>的又一次大升级</a:t>
            </a:r>
          </a:p>
        </p:txBody>
      </p:sp>
    </p:spTree>
    <p:extLst>
      <p:ext uri="{BB962C8B-B14F-4D97-AF65-F5344CB8AC3E}">
        <p14:creationId xmlns:p14="http://schemas.microsoft.com/office/powerpoint/2010/main" val="4810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Cost Comparison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793956"/>
              </p:ext>
            </p:extLst>
          </p:nvPr>
        </p:nvGraphicFramePr>
        <p:xfrm>
          <a:off x="696826" y="2520156"/>
          <a:ext cx="6000752" cy="181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0188"/>
                <a:gridCol w="1500188"/>
                <a:gridCol w="1500188"/>
                <a:gridCol w="1500188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 Size(MB)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Mult</a:t>
                      </a:r>
                      <a:r>
                        <a:rPr lang="en-US" altLang="zh-CN" dirty="0" smtClean="0"/>
                        <a:t>-Adds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Million Para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AlexNet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VGG16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GooLeNet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~50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Inception-V3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23.2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564458" y="253644"/>
            <a:ext cx="449897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CNN</a:t>
            </a:r>
            <a:r>
              <a:rPr lang="zh-CN" altLang="en-US" dirty="0"/>
              <a:t>模型在不断逼近计算机视觉任务的精度极限的同时，其深度和尺寸也在成倍增长</a:t>
            </a:r>
            <a:endParaRPr lang="en-US" altLang="zh-CN" dirty="0"/>
          </a:p>
          <a:p>
            <a:r>
              <a:rPr lang="zh-CN" altLang="en-US" dirty="0"/>
              <a:t>巨大的模型无法在嵌入式平台上落地</a:t>
            </a:r>
            <a:r>
              <a:rPr lang="en-US" altLang="zh-CN" dirty="0"/>
              <a:t>, </a:t>
            </a:r>
            <a:r>
              <a:rPr lang="zh-CN" altLang="en-US" dirty="0"/>
              <a:t>就算想通过网络传输</a:t>
            </a:r>
            <a:r>
              <a:rPr lang="en-US" altLang="zh-CN" dirty="0"/>
              <a:t>, </a:t>
            </a:r>
            <a:r>
              <a:rPr lang="zh-CN" altLang="en-US" dirty="0"/>
              <a:t>较高的带宽也让很多用户望而生畏</a:t>
            </a:r>
            <a:endParaRPr lang="en-US" altLang="zh-CN" dirty="0"/>
          </a:p>
          <a:p>
            <a:r>
              <a:rPr lang="zh-CN" altLang="en-US" dirty="0"/>
              <a:t>另一方面，大尺寸的模型也对设备功耗和运行速度带来了巨大的挑战</a:t>
            </a:r>
            <a:endParaRPr lang="en-US" altLang="zh-CN" dirty="0"/>
          </a:p>
          <a:p>
            <a:r>
              <a:rPr lang="zh-CN" altLang="en-US" dirty="0"/>
              <a:t>所以</a:t>
            </a:r>
            <a:r>
              <a:rPr lang="en-US" altLang="zh-CN" dirty="0"/>
              <a:t>, </a:t>
            </a:r>
            <a:r>
              <a:rPr lang="zh-CN" altLang="en-US" dirty="0"/>
              <a:t>模型的小型化和加速成了亟待解决的问题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88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68" y="1584260"/>
            <a:ext cx="2989222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532" y="2592164"/>
            <a:ext cx="781619" cy="1413338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part of 3x3 filters with 1x1 filters(small network)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Decrease the number of input channels to 3x3 filters(small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Downsample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late in the network, conv layers has large activation map(high accuracy)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08474" y="316903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Fire module</a:t>
            </a:r>
            <a:endParaRPr lang="zh-CN" altLang="en-US" sz="1200" dirty="0"/>
          </a:p>
        </p:txBody>
      </p:sp>
      <p:sp>
        <p:nvSpPr>
          <p:cNvPr id="4" name="矩形 3"/>
          <p:cNvSpPr/>
          <p:nvPr/>
        </p:nvSpPr>
        <p:spPr>
          <a:xfrm>
            <a:off x="4245205" y="266292"/>
            <a:ext cx="449897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 </a:t>
            </a:r>
            <a:r>
              <a:rPr lang="zh-CN" altLang="en-US" dirty="0" smtClean="0"/>
              <a:t>减少参数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减少进入</a:t>
            </a:r>
            <a:r>
              <a:rPr lang="en-US" altLang="zh-CN" dirty="0" smtClean="0"/>
              <a:t>3x3 filter</a:t>
            </a:r>
            <a:r>
              <a:rPr lang="zh-CN" altLang="en-US" dirty="0" smtClean="0"/>
              <a:t>的通道数</a:t>
            </a:r>
            <a:r>
              <a:rPr lang="en-US" altLang="zh-CN" dirty="0" smtClean="0"/>
              <a:t>, </a:t>
            </a:r>
            <a:r>
              <a:rPr lang="zh-CN" altLang="en-US" dirty="0" smtClean="0"/>
              <a:t>也就是先用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去压缩通道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就是</a:t>
            </a:r>
            <a:r>
              <a:rPr lang="en-US" altLang="zh-CN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dirty="0" smtClean="0"/>
              <a:t>少用</a:t>
            </a:r>
            <a:r>
              <a:rPr lang="en-US" altLang="zh-CN" dirty="0" smtClean="0"/>
              <a:t>pooling</a:t>
            </a:r>
            <a:r>
              <a:rPr lang="zh-CN" altLang="en-US" dirty="0" smtClean="0"/>
              <a:t>或者是</a:t>
            </a:r>
            <a:r>
              <a:rPr lang="en-US" altLang="zh-CN" dirty="0" smtClean="0"/>
              <a:t>conv stride, </a:t>
            </a:r>
            <a:r>
              <a:rPr lang="zh-CN" altLang="en-US" dirty="0" smtClean="0"/>
              <a:t>保留比较大的特征图</a:t>
            </a:r>
            <a:r>
              <a:rPr lang="en-US" altLang="zh-CN" dirty="0" smtClean="0"/>
              <a:t>, </a:t>
            </a:r>
            <a:r>
              <a:rPr lang="zh-CN" altLang="en-US" dirty="0" smtClean="0"/>
              <a:t>信息保留的多</a:t>
            </a:r>
            <a:r>
              <a:rPr lang="en-US" altLang="zh-CN" dirty="0" smtClean="0"/>
              <a:t>, </a:t>
            </a:r>
            <a:r>
              <a:rPr lang="zh-CN" altLang="en-US" dirty="0" smtClean="0"/>
              <a:t>最后的准确性更高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但这点使模型解释的成本更高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运算代价更大了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5" y="3672284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Small Network, but high compute cost(large activation map)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Nothing Fresh in architecture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83" y="1557879"/>
            <a:ext cx="5391359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MobileNet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(CVPR-2017, Google)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 conv filter for 1 channel(totally separate spatial conv &amp; depth conv)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compute cost(compare with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equivalent accuracy level(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1557879"/>
            <a:ext cx="1512727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538" y="2046204"/>
            <a:ext cx="2705100" cy="89535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 rot="5400000">
            <a:off x="5652690" y="2304132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356546" y="319992"/>
            <a:ext cx="449897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将空间</a:t>
            </a:r>
            <a:r>
              <a:rPr lang="en-US" altLang="zh-CN" dirty="0"/>
              <a:t>conv</a:t>
            </a:r>
            <a:r>
              <a:rPr lang="zh-CN" altLang="en-US" dirty="0"/>
              <a:t>和深度</a:t>
            </a:r>
            <a:r>
              <a:rPr lang="en-US" altLang="zh-CN" dirty="0"/>
              <a:t>conv</a:t>
            </a:r>
            <a:r>
              <a:rPr lang="zh-CN" altLang="en-US" dirty="0"/>
              <a:t>完全分离开</a:t>
            </a:r>
            <a:r>
              <a:rPr lang="en-US" altLang="zh-CN" dirty="0"/>
              <a:t>, </a:t>
            </a:r>
            <a:r>
              <a:rPr lang="zh-CN" altLang="en-US" dirty="0"/>
              <a:t>提速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相比</a:t>
            </a:r>
            <a:r>
              <a:rPr lang="en-US" altLang="zh-CN" dirty="0" err="1"/>
              <a:t>SqueezeNet</a:t>
            </a:r>
            <a:r>
              <a:rPr lang="en-US" altLang="zh-CN" dirty="0"/>
              <a:t>, </a:t>
            </a:r>
            <a:r>
              <a:rPr lang="zh-CN" altLang="en-US" dirty="0"/>
              <a:t>计算量方面有明显提升</a:t>
            </a:r>
            <a:r>
              <a:rPr lang="en-US" altLang="zh-CN" dirty="0"/>
              <a:t>(</a:t>
            </a:r>
            <a:r>
              <a:rPr lang="en-US" altLang="zh-CN" dirty="0" err="1"/>
              <a:t>SqueezeNet</a:t>
            </a:r>
            <a:r>
              <a:rPr lang="zh-CN" altLang="en-US" dirty="0"/>
              <a:t>似乎并没有考虑这个</a:t>
            </a:r>
            <a:r>
              <a:rPr lang="en-US" altLang="zh-CN" dirty="0"/>
              <a:t>)</a:t>
            </a:r>
          </a:p>
          <a:p>
            <a:pPr marL="228600" indent="-228600">
              <a:buAutoNum type="arabicPeriod"/>
            </a:pPr>
            <a:r>
              <a:rPr lang="en-US" altLang="zh-CN" dirty="0"/>
              <a:t>Accuracy</a:t>
            </a:r>
            <a:r>
              <a:rPr lang="zh-CN" altLang="en-US" dirty="0"/>
              <a:t>上</a:t>
            </a:r>
            <a:r>
              <a:rPr lang="en-US" altLang="zh-CN" dirty="0"/>
              <a:t>, </a:t>
            </a:r>
            <a:r>
              <a:rPr lang="en-US" altLang="zh-CN" dirty="0" err="1"/>
              <a:t>MobileNet</a:t>
            </a:r>
            <a:r>
              <a:rPr lang="zh-CN" altLang="en-US" dirty="0"/>
              <a:t>其实和</a:t>
            </a:r>
            <a:r>
              <a:rPr lang="en-US" altLang="zh-CN" dirty="0" err="1"/>
              <a:t>AlexNet</a:t>
            </a:r>
            <a:r>
              <a:rPr lang="zh-CN" altLang="en-US" dirty="0"/>
              <a:t>差不了太多</a:t>
            </a:r>
            <a:r>
              <a:rPr lang="en-US" altLang="zh-CN" dirty="0"/>
              <a:t>, </a:t>
            </a:r>
            <a:r>
              <a:rPr lang="zh-CN" altLang="en-US" dirty="0"/>
              <a:t>稍有提升</a:t>
            </a:r>
          </a:p>
        </p:txBody>
      </p:sp>
    </p:spTree>
    <p:extLst>
      <p:ext uri="{BB962C8B-B14F-4D97-AF65-F5344CB8AC3E}">
        <p14:creationId xmlns:p14="http://schemas.microsoft.com/office/powerpoint/2010/main" val="36947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DL?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91397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Channel shuffle for less cross-talk between channels(group conv issue)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1x1 group conv to reduce compute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Residual block to raise accuracy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66" y="3119032"/>
            <a:ext cx="1395897" cy="6216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730" y="3055541"/>
            <a:ext cx="1295784" cy="7486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4098" y="1161899"/>
            <a:ext cx="813690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ShuffleNet</a:t>
            </a:r>
            <a:r>
              <a:rPr lang="zh-CN" altLang="en-US" dirty="0"/>
              <a:t>的几个创新点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提出了一个类似于</a:t>
            </a:r>
            <a:r>
              <a:rPr lang="en-US" altLang="zh-CN" dirty="0" err="1"/>
              <a:t>ResNet</a:t>
            </a:r>
            <a:r>
              <a:rPr lang="zh-CN" altLang="en-US" dirty="0"/>
              <a:t>的</a:t>
            </a:r>
            <a:r>
              <a:rPr lang="en-US" altLang="zh-CN" dirty="0" err="1"/>
              <a:t>BottleNeck</a:t>
            </a:r>
            <a:r>
              <a:rPr lang="zh-CN" altLang="en-US" dirty="0"/>
              <a:t>单元 </a:t>
            </a:r>
            <a:br>
              <a:rPr lang="zh-CN" altLang="en-US" dirty="0"/>
            </a:br>
            <a:r>
              <a:rPr lang="zh-CN" altLang="en-US" dirty="0"/>
              <a:t>借鉴</a:t>
            </a:r>
            <a:r>
              <a:rPr lang="en-US" altLang="zh-CN" dirty="0" err="1"/>
              <a:t>ResNet</a:t>
            </a:r>
            <a:r>
              <a:rPr lang="zh-CN" altLang="en-US" dirty="0"/>
              <a:t>的旁路分支思想，</a:t>
            </a:r>
            <a:r>
              <a:rPr lang="en-US" altLang="zh-CN" dirty="0" err="1"/>
              <a:t>ShuffleNet</a:t>
            </a:r>
            <a:r>
              <a:rPr lang="zh-CN" altLang="en-US" dirty="0"/>
              <a:t>也引入了类似的网络单元。不同的是，在</a:t>
            </a:r>
            <a:r>
              <a:rPr lang="en-US" altLang="zh-CN" dirty="0"/>
              <a:t>stride=2</a:t>
            </a:r>
            <a:r>
              <a:rPr lang="zh-CN" altLang="en-US" dirty="0"/>
              <a:t>的单元中，用</a:t>
            </a:r>
            <a:r>
              <a:rPr lang="en-US" altLang="zh-CN" dirty="0" err="1"/>
              <a:t>concat</a:t>
            </a:r>
            <a:r>
              <a:rPr lang="zh-CN" altLang="en-US" dirty="0"/>
              <a:t>操作代替了</a:t>
            </a:r>
            <a:r>
              <a:rPr lang="en-US" altLang="zh-CN" dirty="0"/>
              <a:t>add</a:t>
            </a:r>
            <a:r>
              <a:rPr lang="zh-CN" altLang="en-US" dirty="0"/>
              <a:t>操作，用</a:t>
            </a:r>
            <a:r>
              <a:rPr lang="en-US" altLang="zh-CN" dirty="0"/>
              <a:t>average pooling</a:t>
            </a:r>
            <a:r>
              <a:rPr lang="zh-CN" altLang="en-US" dirty="0"/>
              <a:t>代替了</a:t>
            </a:r>
            <a:r>
              <a:rPr lang="en-US" altLang="zh-CN" dirty="0"/>
              <a:t>1x1stride=2</a:t>
            </a:r>
            <a:r>
              <a:rPr lang="zh-CN" altLang="en-US" dirty="0"/>
              <a:t>的卷积操作，有效地减少了计算量和参数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提出将</a:t>
            </a:r>
            <a:r>
              <a:rPr lang="en-US" altLang="zh-CN" dirty="0"/>
              <a:t>1x1</a:t>
            </a:r>
            <a:r>
              <a:rPr lang="zh-CN" altLang="en-US" dirty="0"/>
              <a:t>卷积采用</a:t>
            </a:r>
            <a:r>
              <a:rPr lang="en-US" altLang="zh-CN" dirty="0"/>
              <a:t>group</a:t>
            </a:r>
            <a:r>
              <a:rPr lang="zh-CN" altLang="en-US" dirty="0"/>
              <a:t>操作会得到更好的分类性能 </a:t>
            </a:r>
            <a:br>
              <a:rPr lang="zh-CN" altLang="en-US" dirty="0"/>
            </a:br>
            <a:r>
              <a:rPr lang="zh-CN" altLang="en-US" dirty="0"/>
              <a:t>在</a:t>
            </a:r>
            <a:r>
              <a:rPr lang="en-US" altLang="zh-CN" dirty="0" err="1"/>
              <a:t>MobileNet</a:t>
            </a:r>
            <a:r>
              <a:rPr lang="zh-CN" altLang="en-US" dirty="0"/>
              <a:t>中提过，</a:t>
            </a:r>
            <a:r>
              <a:rPr lang="en-US" altLang="zh-CN" dirty="0"/>
              <a:t>1x1</a:t>
            </a:r>
            <a:r>
              <a:rPr lang="zh-CN" altLang="en-US" dirty="0"/>
              <a:t>卷积的操作占据了约</a:t>
            </a:r>
            <a:r>
              <a:rPr lang="en-US" altLang="zh-CN" dirty="0"/>
              <a:t>95%</a:t>
            </a:r>
            <a:r>
              <a:rPr lang="zh-CN" altLang="en-US" dirty="0"/>
              <a:t>的计算量，所以作者将</a:t>
            </a:r>
            <a:r>
              <a:rPr lang="en-US" altLang="zh-CN" dirty="0"/>
              <a:t>1x1</a:t>
            </a:r>
            <a:r>
              <a:rPr lang="zh-CN" altLang="en-US" dirty="0"/>
              <a:t>也更改为</a:t>
            </a:r>
            <a:r>
              <a:rPr lang="en-US" altLang="zh-CN" dirty="0"/>
              <a:t>group</a:t>
            </a:r>
            <a:r>
              <a:rPr lang="zh-CN" altLang="en-US" dirty="0"/>
              <a:t>卷积，使得相比</a:t>
            </a:r>
            <a:r>
              <a:rPr lang="en-US" altLang="zh-CN" dirty="0" err="1"/>
              <a:t>MobileNet</a:t>
            </a:r>
            <a:r>
              <a:rPr lang="zh-CN" altLang="en-US" dirty="0"/>
              <a:t>的计算量大大减少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提出了核心的</a:t>
            </a:r>
            <a:r>
              <a:rPr lang="en-US" altLang="zh-CN" dirty="0"/>
              <a:t>shuffle</a:t>
            </a:r>
            <a:r>
              <a:rPr lang="zh-CN" altLang="en-US" dirty="0"/>
              <a:t>操作将不同</a:t>
            </a:r>
            <a:r>
              <a:rPr lang="en-US" altLang="zh-CN" dirty="0"/>
              <a:t>group</a:t>
            </a:r>
            <a:r>
              <a:rPr lang="zh-CN" altLang="en-US" dirty="0"/>
              <a:t>中的通道进行打散，从而保证不同输入通道之间的信息传递。解决多个</a:t>
            </a:r>
            <a:r>
              <a:rPr lang="en-US" altLang="zh-CN" dirty="0"/>
              <a:t>group conv</a:t>
            </a:r>
            <a:r>
              <a:rPr lang="zh-CN" altLang="en-US" dirty="0"/>
              <a:t>叠加出现的边界效应问题</a:t>
            </a:r>
            <a:br>
              <a:rPr lang="zh-CN" altLang="en-US" dirty="0"/>
            </a:br>
            <a:r>
              <a:rPr lang="zh-CN" altLang="en-US" dirty="0" smtClean="0"/>
              <a:t> </a:t>
            </a:r>
            <a:r>
              <a:rPr lang="en-US" altLang="zh-CN" dirty="0" smtClean="0"/>
              <a:t>Channels </a:t>
            </a:r>
            <a:r>
              <a:rPr lang="en-US" altLang="zh-CN" dirty="0"/>
              <a:t>Shuffle </a:t>
            </a:r>
            <a:r>
              <a:rPr lang="zh-CN" altLang="en-US" dirty="0"/>
              <a:t>操作会导致内存不连续这个影响有待评估</a:t>
            </a:r>
          </a:p>
        </p:txBody>
      </p:sp>
    </p:spTree>
    <p:extLst>
      <p:ext uri="{BB962C8B-B14F-4D97-AF65-F5344CB8AC3E}">
        <p14:creationId xmlns:p14="http://schemas.microsoft.com/office/powerpoint/2010/main" val="31665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Lower Complexity than MobileNet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Higher Accuracy than 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28" y="1557879"/>
            <a:ext cx="4492800" cy="187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84538" y="405502"/>
            <a:ext cx="44989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MFLOPs(Million Floating-point Operations per Second) </a:t>
            </a:r>
            <a:r>
              <a:rPr lang="zh-CN" altLang="en-US" dirty="0"/>
              <a:t>衡量计算复杂度的指标</a:t>
            </a:r>
          </a:p>
        </p:txBody>
      </p:sp>
    </p:spTree>
    <p:extLst>
      <p:ext uri="{BB962C8B-B14F-4D97-AF65-F5344CB8AC3E}">
        <p14:creationId xmlns:p14="http://schemas.microsoft.com/office/powerpoint/2010/main" val="27803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Conclusion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Separate convolution thoroughly (X-conv + Y-conv + Depth-conv)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Raise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utilization of channel information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Residual block + Group Conv would be standard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155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Network Compression Conclusion</a:t>
            </a:r>
            <a:endParaRPr lang="zh-CN" altLang="en-US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44175" y="1304966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Distilling Knowledge(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Teacher-student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Framework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Structure Pruning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/Channel Pruning)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Quantizing parameters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/Hashed-Net)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Low-bit Representation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XOR-net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, DOREFA-net, Squeeze the Last Bit)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Low-rank Decomposition(Singular Value Decomposition/Tucker Decomposition)</a:t>
            </a:r>
          </a:p>
        </p:txBody>
      </p:sp>
      <p:sp>
        <p:nvSpPr>
          <p:cNvPr id="2" name="矩形 1"/>
          <p:cNvSpPr/>
          <p:nvPr/>
        </p:nvSpPr>
        <p:spPr>
          <a:xfrm>
            <a:off x="900162" y="3168228"/>
            <a:ext cx="7560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五个大方向</a:t>
            </a:r>
            <a:endParaRPr lang="en-US" altLang="zh-CN" sz="1400" dirty="0"/>
          </a:p>
          <a:p>
            <a:pPr marL="228600" indent="-228600">
              <a:buAutoNum type="arabicPeriod"/>
            </a:pPr>
            <a:r>
              <a:rPr lang="zh-CN" altLang="en-US" sz="1400" dirty="0"/>
              <a:t>知识蒸馏</a:t>
            </a:r>
            <a:r>
              <a:rPr lang="en-US" altLang="zh-CN" sz="1400" dirty="0"/>
              <a:t>, </a:t>
            </a:r>
            <a:r>
              <a:rPr lang="zh-CN" altLang="en-US" sz="1400" dirty="0"/>
              <a:t>用老师网络训练学生网络</a:t>
            </a:r>
            <a:endParaRPr lang="en-US" altLang="zh-CN" sz="1400" dirty="0"/>
          </a:p>
          <a:p>
            <a:pPr marL="228600" indent="-228600">
              <a:buAutoNum type="arabicPeriod"/>
            </a:pPr>
            <a:r>
              <a:rPr lang="zh-CN" altLang="en-US" sz="1400" dirty="0"/>
              <a:t>结构剪枝</a:t>
            </a:r>
            <a:r>
              <a:rPr lang="en-US" altLang="zh-CN" sz="1400" dirty="0"/>
              <a:t>, </a:t>
            </a:r>
            <a:r>
              <a:rPr lang="zh-CN" altLang="en-US" sz="1400" dirty="0"/>
              <a:t>去掉不重要的连接</a:t>
            </a:r>
            <a:endParaRPr lang="en-US" altLang="zh-CN" sz="1400" dirty="0"/>
          </a:p>
          <a:p>
            <a:pPr marL="228600" indent="-228600">
              <a:buAutoNum type="arabicPeriod"/>
            </a:pPr>
            <a:r>
              <a:rPr lang="zh-CN" altLang="en-US" sz="1400" dirty="0"/>
              <a:t>量化参数</a:t>
            </a:r>
            <a:r>
              <a:rPr lang="en-US" altLang="zh-CN" sz="1400" dirty="0"/>
              <a:t>, </a:t>
            </a:r>
            <a:r>
              <a:rPr lang="zh-CN" altLang="en-US" sz="1400" dirty="0"/>
              <a:t>就是用整数存</a:t>
            </a:r>
            <a:r>
              <a:rPr lang="en-US" altLang="zh-CN" sz="1400" dirty="0"/>
              <a:t>, </a:t>
            </a:r>
            <a:r>
              <a:rPr lang="zh-CN" altLang="en-US" sz="1400" dirty="0"/>
              <a:t>不用浮点存</a:t>
            </a:r>
            <a:endParaRPr lang="en-US" altLang="zh-CN" sz="1400" dirty="0"/>
          </a:p>
          <a:p>
            <a:pPr marL="228600" indent="-228600">
              <a:buAutoNum type="arabicPeriod"/>
            </a:pPr>
            <a:r>
              <a:rPr lang="zh-CN" altLang="en-US" sz="1400" dirty="0"/>
              <a:t>低</a:t>
            </a:r>
            <a:r>
              <a:rPr lang="en-US" altLang="zh-CN" sz="1400" dirty="0"/>
              <a:t>bit</a:t>
            </a:r>
            <a:r>
              <a:rPr lang="zh-CN" altLang="en-US" sz="1400" dirty="0"/>
              <a:t>表达</a:t>
            </a:r>
            <a:r>
              <a:rPr lang="en-US" altLang="zh-CN" sz="1400" dirty="0"/>
              <a:t>, </a:t>
            </a:r>
            <a:r>
              <a:rPr lang="zh-CN" altLang="en-US" sz="1400" dirty="0"/>
              <a:t>把</a:t>
            </a:r>
            <a:r>
              <a:rPr lang="en-US" altLang="zh-CN" sz="1400" dirty="0"/>
              <a:t>Weight, Activation, Gradient</a:t>
            </a:r>
            <a:r>
              <a:rPr lang="zh-CN" altLang="en-US" sz="1400" dirty="0"/>
              <a:t>用低</a:t>
            </a:r>
            <a:r>
              <a:rPr lang="en-US" altLang="zh-CN" sz="1400" dirty="0"/>
              <a:t>bit</a:t>
            </a:r>
            <a:r>
              <a:rPr lang="zh-CN" altLang="en-US" sz="1400" dirty="0"/>
              <a:t>形式表达</a:t>
            </a:r>
            <a:r>
              <a:rPr lang="en-US" altLang="zh-CN" sz="1400" dirty="0"/>
              <a:t>, </a:t>
            </a:r>
            <a:r>
              <a:rPr lang="zh-CN" altLang="en-US" sz="1400" dirty="0"/>
              <a:t>让卷积的点乘运算优化成移位甚至是同或运算</a:t>
            </a:r>
            <a:endParaRPr lang="en-US" altLang="zh-CN" sz="1400" dirty="0"/>
          </a:p>
          <a:p>
            <a:pPr marL="228600" indent="-228600">
              <a:buAutoNum type="arabicPeriod"/>
            </a:pPr>
            <a:r>
              <a:rPr lang="zh-CN" altLang="en-US" sz="1400" dirty="0"/>
              <a:t>低秩分解</a:t>
            </a:r>
            <a:r>
              <a:rPr lang="en-US" altLang="zh-CN" sz="1400" dirty="0"/>
              <a:t>, </a:t>
            </a:r>
            <a:r>
              <a:rPr lang="zh-CN" altLang="en-US" sz="1400" dirty="0"/>
              <a:t>先训练一个模型</a:t>
            </a:r>
            <a:r>
              <a:rPr lang="en-US" altLang="zh-CN" sz="1400" dirty="0"/>
              <a:t>, </a:t>
            </a:r>
            <a:r>
              <a:rPr lang="zh-CN" altLang="en-US" sz="1400" dirty="0"/>
              <a:t>然后用矩阵的低秩分解将一个大的</a:t>
            </a:r>
            <a:r>
              <a:rPr lang="en-US" altLang="zh-CN" sz="1400" dirty="0"/>
              <a:t>Weight</a:t>
            </a:r>
            <a:r>
              <a:rPr lang="zh-CN" altLang="en-US" sz="1400" dirty="0"/>
              <a:t>矩阵分解成几个小的</a:t>
            </a:r>
            <a:r>
              <a:rPr lang="en-US" altLang="zh-CN" sz="1400" dirty="0"/>
              <a:t>, </a:t>
            </a:r>
            <a:r>
              <a:rPr lang="zh-CN" altLang="en-US" sz="1400" dirty="0"/>
              <a:t>降低计算量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0608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3060402" y="37180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Distilling Knowledge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281942" y="4798746"/>
            <a:ext cx="8496944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Geoffrey </a:t>
            </a:r>
            <a:r>
              <a:rPr lang="en-US" altLang="zh-CN" sz="900" dirty="0"/>
              <a:t>Hinton et al</a:t>
            </a:r>
            <a:r>
              <a:rPr lang="en-US" altLang="zh-CN" sz="900" dirty="0" smtClean="0"/>
              <a:t>.(Google), </a:t>
            </a:r>
            <a:r>
              <a:rPr lang="en-US" altLang="zh-CN" sz="900" dirty="0"/>
              <a:t>“Distilling the Knowledge in a Neural Network”. </a:t>
            </a:r>
            <a:r>
              <a:rPr lang="en-US" altLang="zh-CN" sz="900" dirty="0" smtClean="0"/>
              <a:t>NIPS 2014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Teacher-student Framework(Transfer learning)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Soft Target -&gt; Change Classification to Regression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Ensemble Learning to get high performance(More than 1 teacher)</a:t>
            </a:r>
          </a:p>
        </p:txBody>
      </p:sp>
      <p:sp>
        <p:nvSpPr>
          <p:cNvPr id="2" name="矩形 1"/>
          <p:cNvSpPr/>
          <p:nvPr/>
        </p:nvSpPr>
        <p:spPr>
          <a:xfrm>
            <a:off x="396106" y="816520"/>
            <a:ext cx="847734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老师网络是一个甚至好几个复杂网络</a:t>
            </a:r>
            <a:r>
              <a:rPr lang="en-US" altLang="zh-CN" sz="1400" dirty="0"/>
              <a:t>, </a:t>
            </a:r>
            <a:r>
              <a:rPr lang="zh-CN" altLang="en-US" sz="1400" dirty="0"/>
              <a:t>学生网络是一个结构相对简单的网络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Distillation</a:t>
            </a:r>
            <a:r>
              <a:rPr lang="zh-CN" altLang="en-US" sz="1400" dirty="0"/>
              <a:t>是先训练老师网络</a:t>
            </a:r>
            <a:r>
              <a:rPr lang="en-US" altLang="zh-CN" sz="1400" dirty="0"/>
              <a:t>, </a:t>
            </a:r>
            <a:r>
              <a:rPr lang="zh-CN" altLang="en-US" sz="1400" dirty="0"/>
              <a:t>得到</a:t>
            </a:r>
            <a:r>
              <a:rPr lang="en-US" altLang="zh-CN" sz="1400" dirty="0"/>
              <a:t>logits</a:t>
            </a:r>
            <a:r>
              <a:rPr lang="zh-CN" altLang="en-US" sz="1400" dirty="0"/>
              <a:t>层的输出</a:t>
            </a:r>
            <a:r>
              <a:rPr lang="en-US" altLang="zh-CN" sz="1400" dirty="0"/>
              <a:t>, </a:t>
            </a:r>
            <a:r>
              <a:rPr lang="zh-CN" altLang="en-US" sz="1400" dirty="0"/>
              <a:t>在</a:t>
            </a:r>
            <a:r>
              <a:rPr lang="en-US" altLang="zh-CN" sz="1400" dirty="0" err="1"/>
              <a:t>softmax</a:t>
            </a:r>
            <a:r>
              <a:rPr lang="zh-CN" altLang="en-US" sz="1400" dirty="0"/>
              <a:t>函数中加</a:t>
            </a:r>
            <a:r>
              <a:rPr lang="en-US" altLang="zh-CN" sz="1400" dirty="0"/>
              <a:t>T</a:t>
            </a:r>
            <a:r>
              <a:rPr lang="zh-CN" altLang="en-US" sz="1400" dirty="0"/>
              <a:t>参数计算</a:t>
            </a:r>
            <a:r>
              <a:rPr lang="en-US" altLang="zh-CN" sz="1400" dirty="0"/>
              <a:t>Soft Target, </a:t>
            </a:r>
            <a:r>
              <a:rPr lang="zh-CN" altLang="en-US" sz="1400" dirty="0"/>
              <a:t>用</a:t>
            </a:r>
            <a:r>
              <a:rPr lang="en-US" altLang="zh-CN" sz="1400" dirty="0"/>
              <a:t>Soft Target</a:t>
            </a:r>
            <a:r>
              <a:rPr lang="zh-CN" altLang="en-US" sz="1400" dirty="0"/>
              <a:t>结合</a:t>
            </a:r>
            <a:r>
              <a:rPr lang="en-US" altLang="zh-CN" sz="1400" dirty="0"/>
              <a:t>Hard Target(</a:t>
            </a:r>
            <a:r>
              <a:rPr lang="zh-CN" altLang="en-US" sz="1400" dirty="0"/>
              <a:t>就是原来训练数据的标签</a:t>
            </a:r>
            <a:r>
              <a:rPr lang="en-US" altLang="zh-CN" sz="1400" dirty="0"/>
              <a:t>)</a:t>
            </a:r>
            <a:r>
              <a:rPr lang="zh-CN" altLang="en-US" sz="1400" dirty="0"/>
              <a:t>作为学生网络训练数据的标签</a:t>
            </a:r>
            <a:endParaRPr lang="en-US" altLang="zh-CN" sz="1400" dirty="0"/>
          </a:p>
          <a:p>
            <a:endParaRPr lang="en-US" altLang="zh-CN" sz="1400" dirty="0"/>
          </a:p>
          <a:p>
            <a:pPr marL="228600" indent="-228600">
              <a:buAutoNum type="arabicPeriod"/>
            </a:pPr>
            <a:r>
              <a:rPr lang="zh-CN" altLang="en-US" sz="1400" dirty="0"/>
              <a:t>首先</a:t>
            </a:r>
            <a:r>
              <a:rPr lang="en-US" altLang="zh-CN" sz="1400" dirty="0"/>
              <a:t>, Distilling Knowledge</a:t>
            </a:r>
            <a:r>
              <a:rPr lang="zh-CN" altLang="en-US" sz="1400" dirty="0"/>
              <a:t>是迁移学习的一种发展</a:t>
            </a:r>
            <a:r>
              <a:rPr lang="en-US" altLang="zh-CN" sz="1400" dirty="0"/>
              <a:t>, </a:t>
            </a:r>
            <a:r>
              <a:rPr lang="zh-CN" altLang="en-US" sz="1400" dirty="0"/>
              <a:t>一般的迁移学习是直接利用学到的权重</a:t>
            </a:r>
            <a:r>
              <a:rPr lang="en-US" altLang="zh-CN" sz="1400" dirty="0"/>
              <a:t>, </a:t>
            </a:r>
            <a:r>
              <a:rPr lang="zh-CN" altLang="en-US" sz="1400" dirty="0"/>
              <a:t>而蒸馏模型所迁移的是标签</a:t>
            </a:r>
            <a:endParaRPr lang="en-US" altLang="zh-CN" sz="1400" dirty="0"/>
          </a:p>
          <a:p>
            <a:pPr marL="228600" indent="-228600">
              <a:buAutoNum type="arabicPeriod"/>
            </a:pPr>
            <a:r>
              <a:rPr lang="en-US" altLang="zh-CN" sz="1400" dirty="0"/>
              <a:t>Soft</a:t>
            </a:r>
            <a:r>
              <a:rPr lang="zh-CN" altLang="en-US" sz="1400" dirty="0"/>
              <a:t> </a:t>
            </a:r>
            <a:r>
              <a:rPr lang="en-US" altLang="zh-CN" sz="1400" dirty="0"/>
              <a:t>Target</a:t>
            </a:r>
            <a:r>
              <a:rPr lang="zh-CN" altLang="en-US" sz="1400" dirty="0"/>
              <a:t>是给</a:t>
            </a:r>
            <a:r>
              <a:rPr lang="en-US" altLang="zh-CN" sz="1400" dirty="0" err="1"/>
              <a:t>Softmax</a:t>
            </a:r>
            <a:r>
              <a:rPr lang="zh-CN" altLang="en-US" sz="1400" dirty="0"/>
              <a:t>函数加一个</a:t>
            </a:r>
            <a:r>
              <a:rPr lang="en-US" altLang="zh-CN" sz="1400" dirty="0"/>
              <a:t>T</a:t>
            </a:r>
            <a:r>
              <a:rPr lang="zh-CN" altLang="en-US" sz="1400" dirty="0"/>
              <a:t>参数</a:t>
            </a:r>
            <a:r>
              <a:rPr lang="en-US" altLang="zh-CN" sz="1400" dirty="0"/>
              <a:t>, </a:t>
            </a:r>
            <a:r>
              <a:rPr lang="zh-CN" altLang="en-US" sz="1400" dirty="0"/>
              <a:t>让学生网络不止是学最终的分类</a:t>
            </a:r>
            <a:r>
              <a:rPr lang="en-US" altLang="zh-CN" sz="1400" dirty="0"/>
              <a:t>, </a:t>
            </a:r>
            <a:r>
              <a:rPr lang="zh-CN" altLang="en-US" sz="1400" dirty="0"/>
              <a:t>也要学老师网络中给这张图预测了哪几种类型</a:t>
            </a:r>
            <a:r>
              <a:rPr lang="en-US" altLang="zh-CN" sz="1400" dirty="0"/>
              <a:t>, </a:t>
            </a:r>
            <a:r>
              <a:rPr lang="zh-CN" altLang="en-US" sz="1400" dirty="0"/>
              <a:t>概率各是多少</a:t>
            </a:r>
            <a:r>
              <a:rPr lang="en-US" altLang="zh-CN" sz="1400" dirty="0" smtClean="0"/>
              <a:t>;</a:t>
            </a:r>
            <a:r>
              <a:rPr lang="zh-CN" altLang="en-US" sz="1400" dirty="0" smtClean="0"/>
              <a:t>这样</a:t>
            </a:r>
            <a:r>
              <a:rPr lang="en-US" altLang="zh-CN" sz="1400" dirty="0"/>
              <a:t>, </a:t>
            </a:r>
            <a:r>
              <a:rPr lang="zh-CN" altLang="en-US" sz="1400" dirty="0"/>
              <a:t>把原先的有监督分类问题</a:t>
            </a:r>
            <a:r>
              <a:rPr lang="en-US" altLang="zh-CN" sz="1400" dirty="0"/>
              <a:t>, </a:t>
            </a:r>
            <a:r>
              <a:rPr lang="zh-CN" altLang="en-US" sz="1400" dirty="0"/>
              <a:t>变成了一个有监督回归问题</a:t>
            </a:r>
            <a:endParaRPr lang="en-US" altLang="zh-CN" sz="1400" dirty="0"/>
          </a:p>
          <a:p>
            <a:r>
              <a:rPr lang="en-US" altLang="zh-CN" sz="1400" dirty="0"/>
              <a:t>     Soft </a:t>
            </a:r>
            <a:r>
              <a:rPr lang="en-US" altLang="zh-CN" sz="1400" dirty="0" err="1"/>
              <a:t>Targe</a:t>
            </a:r>
            <a:r>
              <a:rPr lang="zh-CN" altLang="en-US" sz="1400" dirty="0"/>
              <a:t>的作用就是作为</a:t>
            </a:r>
            <a:r>
              <a:rPr lang="en-US" altLang="zh-CN" sz="1400" dirty="0" err="1"/>
              <a:t>Regularizers</a:t>
            </a:r>
            <a:r>
              <a:rPr lang="zh-CN" altLang="en-US" sz="1400" dirty="0"/>
              <a:t>，它弥补了分类问题中监督信号不足的问题，降低了搜索空间，从而提高了</a:t>
            </a:r>
            <a:r>
              <a:rPr lang="en-US" altLang="zh-CN" sz="1400" dirty="0"/>
              <a:t>generalization</a:t>
            </a:r>
          </a:p>
          <a:p>
            <a:r>
              <a:rPr lang="en-US" altLang="zh-CN" sz="1400" dirty="0"/>
              <a:t>3. </a:t>
            </a:r>
            <a:r>
              <a:rPr lang="zh-CN" altLang="en-US" sz="1400" dirty="0"/>
              <a:t>在竞赛中</a:t>
            </a:r>
            <a:r>
              <a:rPr lang="en-US" altLang="zh-CN" sz="1400" dirty="0"/>
              <a:t>, </a:t>
            </a:r>
            <a:r>
              <a:rPr lang="zh-CN" altLang="en-US" sz="1400" dirty="0"/>
              <a:t>常用集成学习的方法来提高准确率</a:t>
            </a:r>
            <a:r>
              <a:rPr lang="en-US" altLang="zh-CN" sz="1400" dirty="0"/>
              <a:t>, </a:t>
            </a:r>
            <a:r>
              <a:rPr lang="zh-CN" altLang="en-US" sz="1400" dirty="0"/>
              <a:t>就是用好几个网络训练的结果来投票</a:t>
            </a:r>
            <a:r>
              <a:rPr lang="en-US" altLang="zh-CN" sz="1400" dirty="0"/>
              <a:t>, </a:t>
            </a:r>
            <a:r>
              <a:rPr lang="zh-CN" altLang="en-US" sz="1400" dirty="0"/>
              <a:t>而这里用集成学习方法训练老师网络</a:t>
            </a:r>
            <a:r>
              <a:rPr lang="en-US" altLang="zh-CN" sz="1400" dirty="0"/>
              <a:t>, </a:t>
            </a:r>
            <a:r>
              <a:rPr lang="zh-CN" altLang="en-US" sz="1400" dirty="0"/>
              <a:t>我们可以直观理解为不止一个老师</a:t>
            </a:r>
            <a:r>
              <a:rPr lang="en-US" altLang="zh-CN" sz="1400" dirty="0"/>
              <a:t>, </a:t>
            </a:r>
            <a:r>
              <a:rPr lang="zh-CN" altLang="en-US" sz="1400" dirty="0"/>
              <a:t>要好几个老师来教一个学生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640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" name="文本框 20"/>
          <p:cNvSpPr txBox="1"/>
          <p:nvPr/>
        </p:nvSpPr>
        <p:spPr>
          <a:xfrm flipH="1">
            <a:off x="540121" y="1656059"/>
            <a:ext cx="7920880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Lei Jimmy Ba et al(Toronto)., “</a:t>
            </a:r>
            <a:r>
              <a:rPr lang="en-US" altLang="zh-CN" sz="1400" dirty="0" smtClean="0"/>
              <a:t>Do Deep Nets Really Need to be Deep?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NIPS 2014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Ping Luo et al(CUHK)., “Face Model Compression by Distilling Knowledge from Neurons”, AAAI 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Guobin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Chen(NEC &amp; Missouri)., “Learning Efficient Object Detection Models with Knowledge Distillation”, NIPS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Junho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Yim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et al(KAIST)., “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A Gift from Knowledge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Distillation: Fast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Optimization, Network Minimization and Transfer Learning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CVPR 2017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4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 (ICLR-2016 best paper,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Pruning/Sparse Connection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Quantization/Weight sharing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Huffman Encoding</a:t>
            </a:r>
          </a:p>
        </p:txBody>
      </p:sp>
      <p:sp>
        <p:nvSpPr>
          <p:cNvPr id="5" name="矩形 4"/>
          <p:cNvSpPr/>
          <p:nvPr/>
        </p:nvSpPr>
        <p:spPr>
          <a:xfrm>
            <a:off x="972170" y="1585938"/>
            <a:ext cx="76500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剪枝</a:t>
            </a:r>
            <a:r>
              <a:rPr lang="en-US" altLang="zh-CN" dirty="0"/>
              <a:t>, </a:t>
            </a:r>
            <a:r>
              <a:rPr lang="zh-CN" altLang="en-US" dirty="0"/>
              <a:t>去掉一些不重要的连接</a:t>
            </a:r>
            <a:r>
              <a:rPr lang="en-US" altLang="zh-CN" dirty="0"/>
              <a:t>(</a:t>
            </a:r>
            <a:r>
              <a:rPr lang="zh-CN" altLang="en-US" dirty="0"/>
              <a:t>训练出来几乎为</a:t>
            </a:r>
            <a:r>
              <a:rPr lang="en-US" altLang="zh-CN" dirty="0"/>
              <a:t>0</a:t>
            </a:r>
            <a:r>
              <a:rPr lang="zh-CN" altLang="en-US" dirty="0"/>
              <a:t>权重的连接</a:t>
            </a:r>
            <a:r>
              <a:rPr lang="en-US" altLang="zh-CN" dirty="0"/>
              <a:t>), Han Song</a:t>
            </a:r>
            <a:r>
              <a:rPr lang="zh-CN" altLang="en-US" dirty="0"/>
              <a:t>在</a:t>
            </a:r>
            <a:r>
              <a:rPr lang="en-US" altLang="zh-CN" dirty="0"/>
              <a:t>ICLR</a:t>
            </a:r>
            <a:r>
              <a:rPr lang="zh-CN" altLang="en-US" dirty="0"/>
              <a:t>领奖的演讲这儿说的很有意思</a:t>
            </a:r>
            <a:r>
              <a:rPr lang="en-US" altLang="zh-CN" dirty="0"/>
              <a:t>, </a:t>
            </a:r>
            <a:r>
              <a:rPr lang="zh-CN" altLang="en-US" dirty="0"/>
              <a:t>剪枝相当于一个人喝大了</a:t>
            </a:r>
            <a:r>
              <a:rPr lang="en-US" altLang="zh-CN" dirty="0"/>
              <a:t>, </a:t>
            </a:r>
            <a:r>
              <a:rPr lang="zh-CN" altLang="en-US" dirty="0"/>
              <a:t>但又没有丧失意识</a:t>
            </a:r>
            <a:r>
              <a:rPr lang="en-US" altLang="zh-CN" dirty="0"/>
              <a:t>, </a:t>
            </a:r>
            <a:r>
              <a:rPr lang="zh-CN" altLang="en-US" dirty="0"/>
              <a:t>可以做一些简单的任务</a:t>
            </a:r>
            <a:r>
              <a:rPr lang="en-US" altLang="zh-CN" dirty="0"/>
              <a:t>, </a:t>
            </a:r>
            <a:r>
              <a:rPr lang="zh-CN" altLang="en-US" dirty="0"/>
              <a:t>所以对简单任务</a:t>
            </a:r>
            <a:r>
              <a:rPr lang="en-US" altLang="zh-CN" dirty="0"/>
              <a:t>, </a:t>
            </a:r>
            <a:r>
              <a:rPr lang="zh-CN" altLang="en-US" dirty="0"/>
              <a:t>我们不需要那么多的冗余连接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权值共享是用少的</a:t>
            </a:r>
            <a:r>
              <a:rPr lang="en-US" altLang="zh-CN" dirty="0"/>
              <a:t>bit</a:t>
            </a:r>
            <a:r>
              <a:rPr lang="zh-CN" altLang="en-US" dirty="0"/>
              <a:t>数来存之前都是浮点数的权重</a:t>
            </a:r>
            <a:r>
              <a:rPr lang="en-US" altLang="zh-CN" dirty="0"/>
              <a:t>, </a:t>
            </a:r>
            <a:r>
              <a:rPr lang="zh-CN" altLang="en-US" dirty="0"/>
              <a:t>而且只存权重的</a:t>
            </a:r>
            <a:r>
              <a:rPr lang="en-US" altLang="zh-CN" dirty="0"/>
              <a:t>shift</a:t>
            </a:r>
            <a:r>
              <a:rPr lang="zh-CN" altLang="en-US" dirty="0"/>
              <a:t>和</a:t>
            </a:r>
            <a:r>
              <a:rPr lang="en-US" altLang="zh-CN" dirty="0"/>
              <a:t>code book, </a:t>
            </a:r>
            <a:r>
              <a:rPr lang="zh-CN" altLang="en-US" dirty="0"/>
              <a:t>就相当于训练这边编密码</a:t>
            </a:r>
            <a:r>
              <a:rPr lang="en-US" altLang="zh-CN" dirty="0"/>
              <a:t>, </a:t>
            </a:r>
            <a:r>
              <a:rPr lang="zh-CN" altLang="en-US" dirty="0"/>
              <a:t>解释的时候用</a:t>
            </a:r>
            <a:r>
              <a:rPr lang="en-US" altLang="zh-CN" dirty="0"/>
              <a:t>code book</a:t>
            </a:r>
            <a:r>
              <a:rPr lang="zh-CN" altLang="en-US" dirty="0"/>
              <a:t>来解码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Huffman</a:t>
            </a:r>
            <a:r>
              <a:rPr lang="zh-CN" altLang="en-US" dirty="0"/>
              <a:t>按照符号出现的概率来进行变长编码</a:t>
            </a:r>
            <a:r>
              <a:rPr lang="en-US" altLang="zh-CN" dirty="0"/>
              <a:t>, </a:t>
            </a:r>
            <a:r>
              <a:rPr lang="zh-CN" altLang="en-US" dirty="0"/>
              <a:t>可以进一步减轻存储参数的</a:t>
            </a:r>
            <a:r>
              <a:rPr lang="en-US" altLang="zh-CN" dirty="0"/>
              <a:t>Memory</a:t>
            </a:r>
            <a:r>
              <a:rPr lang="zh-CN" altLang="en-US" dirty="0"/>
              <a:t>压力</a:t>
            </a:r>
            <a:r>
              <a:rPr lang="en-US" altLang="zh-CN" dirty="0"/>
              <a:t>, </a:t>
            </a:r>
            <a:r>
              <a:rPr lang="zh-CN" altLang="en-US" dirty="0"/>
              <a:t>过去图像压缩经常会用到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2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 (ICLR-2016 best paper,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no accuracy lost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Combining with small network would be more useful in embedded platform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 model interpretation cost? Need to be verified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01" y="3096220"/>
            <a:ext cx="2687960" cy="9155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4175" y="1488312"/>
            <a:ext cx="57058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几乎没有准确率的损失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如果和小模型搭配使用</a:t>
            </a:r>
            <a:r>
              <a:rPr lang="en-US" altLang="zh-CN" dirty="0"/>
              <a:t>, </a:t>
            </a:r>
            <a:r>
              <a:rPr lang="zh-CN" altLang="en-US" dirty="0"/>
              <a:t>将更有利于在移动端部署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虽然模型被压缩了</a:t>
            </a:r>
            <a:r>
              <a:rPr lang="en-US" altLang="zh-CN" dirty="0"/>
              <a:t>, </a:t>
            </a:r>
            <a:r>
              <a:rPr lang="zh-CN" altLang="en-US" dirty="0"/>
              <a:t>但模型的解释成本增加了</a:t>
            </a:r>
            <a:r>
              <a:rPr lang="en-US" altLang="zh-CN" dirty="0"/>
              <a:t>, </a:t>
            </a:r>
            <a:r>
              <a:rPr lang="zh-CN" altLang="en-US" dirty="0"/>
              <a:t>这一点还要</a:t>
            </a:r>
            <a:r>
              <a:rPr lang="en-US" altLang="zh-CN" dirty="0"/>
              <a:t>double confirmed</a:t>
            </a:r>
            <a:r>
              <a:rPr lang="zh-CN" altLang="en-US" dirty="0"/>
              <a:t>一下</a:t>
            </a:r>
            <a:endParaRPr lang="en-US" altLang="zh-CN" dirty="0"/>
          </a:p>
          <a:p>
            <a:r>
              <a:rPr lang="zh-CN" altLang="en-US" dirty="0"/>
              <a:t>因为模型的稀疏连接</a:t>
            </a:r>
            <a:r>
              <a:rPr lang="en-US" altLang="zh-CN" dirty="0"/>
              <a:t>, </a:t>
            </a:r>
            <a:r>
              <a:rPr lang="zh-CN" altLang="en-US" dirty="0"/>
              <a:t>需要特殊的库来处理</a:t>
            </a:r>
            <a:r>
              <a:rPr lang="en-US" altLang="zh-CN" dirty="0"/>
              <a:t>, </a:t>
            </a:r>
            <a:r>
              <a:rPr lang="zh-CN" altLang="en-US" dirty="0"/>
              <a:t>所以这种压缩方法在模型解释的时候一定是增加了成本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99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 Pruning, Lower model interpretation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Compute mask β by solving a optimization problem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Add </a:t>
            </a:r>
            <a:r>
              <a:rPr lang="en-US" altLang="zh-CN" sz="1400" i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sampler</a:t>
            </a:r>
            <a:r>
              <a:rPr lang="en-US" altLang="zh-CN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block for multi-branch networks(e.g.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2906577"/>
            <a:ext cx="1685960" cy="765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10" y="1552576"/>
            <a:ext cx="1699113" cy="4108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111" y="2592164"/>
            <a:ext cx="1539827" cy="13681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00162" y="1507978"/>
            <a:ext cx="449897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结构化剪枝</a:t>
            </a:r>
            <a:r>
              <a:rPr lang="en-US" altLang="zh-CN" dirty="0"/>
              <a:t>, </a:t>
            </a:r>
            <a:r>
              <a:rPr lang="zh-CN" altLang="en-US" dirty="0"/>
              <a:t>不会造成稀疏连接</a:t>
            </a:r>
            <a:r>
              <a:rPr lang="en-US" altLang="zh-CN" dirty="0"/>
              <a:t>, </a:t>
            </a:r>
            <a:r>
              <a:rPr lang="zh-CN" altLang="en-US" dirty="0"/>
              <a:t>所以解释的成本要更低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把求解通道</a:t>
            </a:r>
            <a:r>
              <a:rPr lang="en-US" altLang="zh-CN" dirty="0"/>
              <a:t>mask β </a:t>
            </a:r>
            <a:r>
              <a:rPr lang="zh-CN" altLang="en-US" dirty="0"/>
              <a:t>当做一个优化问题求解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对于</a:t>
            </a:r>
            <a:r>
              <a:rPr lang="en-US" altLang="zh-CN" dirty="0" err="1"/>
              <a:t>ResNet</a:t>
            </a:r>
            <a:r>
              <a:rPr lang="zh-CN" altLang="en-US" dirty="0"/>
              <a:t>进行通道剪枝的时候</a:t>
            </a:r>
            <a:r>
              <a:rPr lang="en-US" altLang="zh-CN" dirty="0"/>
              <a:t>, </a:t>
            </a:r>
            <a:r>
              <a:rPr lang="zh-CN" altLang="en-US" dirty="0"/>
              <a:t>增加一个</a:t>
            </a:r>
            <a:r>
              <a:rPr lang="en-US" altLang="zh-CN" dirty="0"/>
              <a:t>sampler block, </a:t>
            </a:r>
            <a:r>
              <a:rPr lang="zh-CN" altLang="en-US" dirty="0"/>
              <a:t>使两个</a:t>
            </a:r>
            <a:r>
              <a:rPr lang="en-US" altLang="zh-CN" dirty="0"/>
              <a:t>input</a:t>
            </a:r>
            <a:r>
              <a:rPr lang="zh-CN" altLang="en-US" dirty="0"/>
              <a:t>的通道一样</a:t>
            </a:r>
          </a:p>
        </p:txBody>
      </p:sp>
    </p:spTree>
    <p:extLst>
      <p:ext uri="{BB962C8B-B14F-4D97-AF65-F5344CB8AC3E}">
        <p14:creationId xmlns:p14="http://schemas.microsoft.com/office/powerpoint/2010/main" val="47209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C://Users/Administrator/AppData/Local/YNote/data/conson0214@163.com/07251c185a0f40d7bfa03a1d03745383/clip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656060"/>
            <a:ext cx="339692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“perceptr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86" y="1656060"/>
            <a:ext cx="368313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From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Neurons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to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Perceptron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4068514" y="2952204"/>
            <a:ext cx="648072" cy="323876"/>
          </a:xfrm>
          <a:prstGeom prst="rightArrow">
            <a:avLst>
              <a:gd name="adj1" fmla="val 50000"/>
              <a:gd name="adj2" fmla="val 90638"/>
            </a:avLst>
          </a:prstGeom>
          <a:solidFill>
            <a:srgbClr val="181C1F"/>
          </a:solidFill>
          <a:ln w="762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879957" y="253644"/>
            <a:ext cx="48481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1957 </a:t>
            </a:r>
            <a:r>
              <a:rPr lang="zh-CN" altLang="en-US" dirty="0"/>
              <a:t>年美国康乃尔大学的心理学家罗森勃拉特</a:t>
            </a:r>
            <a:r>
              <a:rPr lang="en-US" altLang="zh-CN" dirty="0"/>
              <a:t>( </a:t>
            </a:r>
            <a:r>
              <a:rPr lang="en-US" altLang="zh-CN" dirty="0" err="1"/>
              <a:t>Rosenblann</a:t>
            </a:r>
            <a:r>
              <a:rPr lang="en-US" altLang="zh-CN" dirty="0"/>
              <a:t> )</a:t>
            </a:r>
            <a:r>
              <a:rPr lang="zh-CN" altLang="en-US" dirty="0"/>
              <a:t>提出了感知器或感知机</a:t>
            </a:r>
            <a:r>
              <a:rPr lang="en-US" altLang="zh-CN" dirty="0"/>
              <a:t>( </a:t>
            </a:r>
            <a:r>
              <a:rPr lang="en-US" altLang="zh-CN" dirty="0" err="1"/>
              <a:t>Percepuon</a:t>
            </a:r>
            <a:r>
              <a:rPr lang="en-US" altLang="zh-CN" dirty="0"/>
              <a:t> )</a:t>
            </a:r>
            <a:r>
              <a:rPr lang="zh-CN" altLang="en-US" dirty="0"/>
              <a:t>的概念</a:t>
            </a:r>
            <a:r>
              <a:rPr lang="en-US" altLang="zh-CN" dirty="0"/>
              <a:t>,</a:t>
            </a:r>
            <a:r>
              <a:rPr lang="zh-CN" altLang="en-US" dirty="0"/>
              <a:t>并试图用它来模拟动物和人脑的感知与学习能力</a:t>
            </a:r>
            <a:r>
              <a:rPr lang="en-US" altLang="zh-CN" dirty="0"/>
              <a:t>,</a:t>
            </a:r>
            <a:r>
              <a:rPr lang="zh-CN" altLang="en-US" dirty="0"/>
              <a:t>而且用一个电子线路设计了著名的感知器神经网络模型</a:t>
            </a:r>
            <a:r>
              <a:rPr lang="en-US" altLang="zh-CN" dirty="0"/>
              <a:t>,</a:t>
            </a:r>
            <a:r>
              <a:rPr lang="zh-CN" altLang="en-US" dirty="0"/>
              <a:t>称为仿脑机</a:t>
            </a:r>
            <a:r>
              <a:rPr lang="en-US" altLang="zh-CN" dirty="0"/>
              <a:t>,</a:t>
            </a:r>
            <a:r>
              <a:rPr lang="zh-CN" altLang="en-US" dirty="0"/>
              <a:t>能够识别英文字母印刷体</a:t>
            </a:r>
            <a:endParaRPr lang="en-US" altLang="zh-CN" dirty="0"/>
          </a:p>
          <a:p>
            <a:r>
              <a:rPr lang="zh-CN" altLang="en-US" dirty="0"/>
              <a:t>深度学习应用的四个大的领域</a:t>
            </a:r>
            <a:endParaRPr lang="en-US" altLang="zh-CN" dirty="0"/>
          </a:p>
          <a:p>
            <a:r>
              <a:rPr lang="en-US" altLang="zh-CN" dirty="0"/>
              <a:t>CV/NLP/</a:t>
            </a:r>
            <a:r>
              <a:rPr lang="zh-CN" altLang="en-US" dirty="0"/>
              <a:t>语音识别</a:t>
            </a:r>
            <a:r>
              <a:rPr lang="en-US" altLang="zh-CN" dirty="0"/>
              <a:t>/</a:t>
            </a:r>
            <a:r>
              <a:rPr lang="zh-CN" altLang="en-US" dirty="0"/>
              <a:t>机器人</a:t>
            </a: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Accuracy Lost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Need fine-tune after pruning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More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hyper-para(regular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coefficient </a:t>
            </a:r>
            <a:r>
              <a:rPr lang="el-G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λ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compress ratio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 need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be manually set, increase tuning difficult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5" y="1763946"/>
            <a:ext cx="2708028" cy="140416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44378" y="2342979"/>
            <a:ext cx="62819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和</a:t>
            </a:r>
            <a:r>
              <a:rPr lang="en-US" altLang="zh-CN" dirty="0"/>
              <a:t>Deep Compression</a:t>
            </a:r>
            <a:r>
              <a:rPr lang="zh-CN" altLang="en-US" dirty="0"/>
              <a:t>不一样</a:t>
            </a:r>
            <a:r>
              <a:rPr lang="en-US" altLang="zh-CN" dirty="0"/>
              <a:t>, channel pruning</a:t>
            </a:r>
            <a:r>
              <a:rPr lang="zh-CN" altLang="en-US" dirty="0"/>
              <a:t>会造成精度损失</a:t>
            </a:r>
            <a:r>
              <a:rPr lang="en-US" altLang="zh-CN" dirty="0"/>
              <a:t>, </a:t>
            </a:r>
            <a:r>
              <a:rPr lang="zh-CN" altLang="en-US" dirty="0"/>
              <a:t>但是结构化剪枝将来模型解释的成本低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剪枝完</a:t>
            </a:r>
            <a:r>
              <a:rPr lang="en-US" altLang="zh-CN" dirty="0"/>
              <a:t>fine-tune</a:t>
            </a:r>
            <a:r>
              <a:rPr lang="zh-CN" altLang="en-US" dirty="0"/>
              <a:t>一下效果会好很多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增加了很多</a:t>
            </a:r>
            <a:r>
              <a:rPr lang="en-US" altLang="zh-CN" dirty="0"/>
              <a:t>hyper-para, </a:t>
            </a:r>
            <a:r>
              <a:rPr lang="zh-CN" altLang="en-US" dirty="0"/>
              <a:t>比如正则化系数</a:t>
            </a:r>
            <a:r>
              <a:rPr lang="el-GR" altLang="zh-CN" dirty="0"/>
              <a:t>λ</a:t>
            </a:r>
            <a:r>
              <a:rPr lang="en-US" altLang="zh-CN" dirty="0"/>
              <a:t>, </a:t>
            </a:r>
            <a:r>
              <a:rPr lang="zh-CN" altLang="en-US" dirty="0"/>
              <a:t>还有压缩的比例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986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Yuhui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He et al(Face++)., “</a:t>
            </a:r>
            <a:r>
              <a:rPr lang="en-US" altLang="zh-CN" sz="1400" b="1" dirty="0"/>
              <a:t>Channel Pruning</a:t>
            </a:r>
            <a:r>
              <a:rPr lang="en-US" altLang="zh-CN" sz="1400" dirty="0"/>
              <a:t> for Accelerating Very Deep Neural Networks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ICCV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W. Chen et al(Washington)., “Compressing Neural Networks with the Hashing Trick”, ICML 2015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1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3060401" y="287748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 Bit Representation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What to be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binarized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?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 Weights, Activation,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Gradients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(low Memory cost)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scaling factor to improve accuracy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Change dot function to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Xnor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calculation(low Compute cost)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Mohammad </a:t>
            </a:r>
            <a:r>
              <a:rPr lang="en-US" altLang="zh-CN" sz="900" dirty="0" err="1" smtClean="0"/>
              <a:t>Rastegari</a:t>
            </a:r>
            <a:r>
              <a:rPr lang="en-US" altLang="zh-CN" sz="900" dirty="0" smtClean="0"/>
              <a:t> et al(Washington)., “XNOR-Net: ImageNet Classification Using Binary Convolutional Neural Networks”. ECCV 2016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0082" y="667112"/>
            <a:ext cx="8784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XNOR-Net</a:t>
            </a:r>
            <a:r>
              <a:rPr lang="zh-CN" altLang="en-US" sz="1400" dirty="0"/>
              <a:t>的目的有两点一是降低模型大小</a:t>
            </a:r>
            <a:r>
              <a:rPr lang="en-US" altLang="zh-CN" sz="1400" dirty="0"/>
              <a:t>, </a:t>
            </a:r>
            <a:r>
              <a:rPr lang="zh-CN" altLang="en-US" sz="1400" dirty="0"/>
              <a:t>二是简化计算</a:t>
            </a:r>
            <a:endParaRPr lang="en-US" altLang="zh-CN" sz="1400" dirty="0"/>
          </a:p>
          <a:p>
            <a:r>
              <a:rPr lang="zh-CN" altLang="en-US" sz="1400" dirty="0"/>
              <a:t>分两个层次来实现</a:t>
            </a:r>
            <a:endParaRPr lang="en-US" altLang="zh-CN" sz="1400" dirty="0"/>
          </a:p>
          <a:p>
            <a:r>
              <a:rPr lang="zh-CN" altLang="en-US" sz="1400" dirty="0"/>
              <a:t>一是</a:t>
            </a:r>
            <a:r>
              <a:rPr lang="en-US" altLang="zh-CN" sz="1400" dirty="0"/>
              <a:t>Binary Weight, </a:t>
            </a:r>
            <a:r>
              <a:rPr lang="zh-CN" altLang="en-US" sz="1400" dirty="0"/>
              <a:t>就是</a:t>
            </a:r>
            <a:r>
              <a:rPr lang="en-US" altLang="zh-CN" sz="1400" dirty="0"/>
              <a:t>Weight</a:t>
            </a:r>
            <a:r>
              <a:rPr lang="zh-CN" altLang="en-US" sz="1400" dirty="0"/>
              <a:t>每次更新完用符号位作为二值和该通道所有</a:t>
            </a:r>
            <a:r>
              <a:rPr lang="en-US" altLang="zh-CN" sz="1400" dirty="0"/>
              <a:t>Weight</a:t>
            </a:r>
            <a:r>
              <a:rPr lang="zh-CN" altLang="en-US" sz="1400" dirty="0"/>
              <a:t>的</a:t>
            </a:r>
            <a:r>
              <a:rPr lang="en-US" altLang="zh-CN" sz="1400" dirty="0"/>
              <a:t>L1</a:t>
            </a:r>
            <a:r>
              <a:rPr lang="zh-CN" altLang="en-US" sz="1400" dirty="0"/>
              <a:t>范数作为</a:t>
            </a:r>
            <a:r>
              <a:rPr lang="en-US" altLang="zh-CN" sz="1400" dirty="0"/>
              <a:t>scale</a:t>
            </a:r>
            <a:r>
              <a:rPr lang="zh-CN" altLang="en-US" sz="1400" dirty="0"/>
              <a:t>把所有参数都变成</a:t>
            </a:r>
            <a:r>
              <a:rPr lang="en-US" altLang="zh-CN" sz="1400" dirty="0"/>
              <a:t>-1</a:t>
            </a:r>
            <a:r>
              <a:rPr lang="zh-CN" altLang="en-US" sz="1400" dirty="0"/>
              <a:t>和</a:t>
            </a:r>
            <a:r>
              <a:rPr lang="en-US" altLang="zh-CN" sz="1400" dirty="0"/>
              <a:t>1</a:t>
            </a:r>
          </a:p>
          <a:p>
            <a:r>
              <a:rPr lang="zh-CN" altLang="en-US" sz="1400" dirty="0"/>
              <a:t>原先的训练框架没有变</a:t>
            </a:r>
            <a:r>
              <a:rPr lang="en-US" altLang="zh-CN" sz="1400" dirty="0"/>
              <a:t>, </a:t>
            </a:r>
            <a:r>
              <a:rPr lang="zh-CN" altLang="en-US" sz="1400" dirty="0"/>
              <a:t>只是在计算</a:t>
            </a:r>
            <a:r>
              <a:rPr lang="en-US" altLang="zh-CN" sz="1400" dirty="0"/>
              <a:t>Weight</a:t>
            </a:r>
            <a:r>
              <a:rPr lang="zh-CN" altLang="en-US" sz="1400" dirty="0"/>
              <a:t>和</a:t>
            </a:r>
            <a:r>
              <a:rPr lang="en-US" altLang="zh-CN" sz="1400" dirty="0"/>
              <a:t>Weight</a:t>
            </a:r>
            <a:r>
              <a:rPr lang="zh-CN" altLang="en-US" sz="1400" dirty="0"/>
              <a:t>导数的时候</a:t>
            </a:r>
            <a:r>
              <a:rPr lang="en-US" altLang="zh-CN" sz="1400" dirty="0"/>
              <a:t>, </a:t>
            </a:r>
            <a:r>
              <a:rPr lang="zh-CN" altLang="en-US" sz="1400" dirty="0"/>
              <a:t>要增加二值过程和二值的导数</a:t>
            </a:r>
            <a:r>
              <a:rPr lang="en-US" altLang="zh-CN" sz="1400" dirty="0"/>
              <a:t>(</a:t>
            </a:r>
            <a:r>
              <a:rPr lang="zh-CN" altLang="en-US" sz="1400" dirty="0"/>
              <a:t>二值是没有导数的</a:t>
            </a:r>
            <a:r>
              <a:rPr lang="en-US" altLang="zh-CN" sz="1400" dirty="0"/>
              <a:t>, </a:t>
            </a:r>
            <a:r>
              <a:rPr lang="zh-CN" altLang="en-US" sz="1400" dirty="0"/>
              <a:t>近似成了</a:t>
            </a:r>
            <a:r>
              <a:rPr lang="en-US" altLang="zh-CN" sz="1400" dirty="0" err="1"/>
              <a:t>Htanh</a:t>
            </a:r>
            <a:r>
              <a:rPr lang="en-US" altLang="zh-CN" sz="1400" dirty="0"/>
              <a:t>(x</a:t>
            </a:r>
            <a:r>
              <a:rPr lang="en-US" altLang="zh-CN" sz="1400" dirty="0" smtClean="0"/>
              <a:t>))</a:t>
            </a:r>
            <a:r>
              <a:rPr lang="zh-CN" altLang="en-US" sz="1400" dirty="0" smtClean="0"/>
              <a:t>。这样</a:t>
            </a:r>
            <a:r>
              <a:rPr lang="zh-CN" altLang="en-US" sz="1400" dirty="0"/>
              <a:t>确实省了存储空间</a:t>
            </a:r>
            <a:r>
              <a:rPr lang="en-US" altLang="zh-CN" sz="1400" dirty="0"/>
              <a:t>, </a:t>
            </a:r>
            <a:r>
              <a:rPr lang="zh-CN" altLang="en-US" sz="1400" dirty="0"/>
              <a:t>而且性能也没降低</a:t>
            </a:r>
            <a:r>
              <a:rPr lang="en-US" altLang="zh-CN" sz="1400" dirty="0"/>
              <a:t>, </a:t>
            </a:r>
            <a:r>
              <a:rPr lang="zh-CN" altLang="en-US" sz="1400" dirty="0"/>
              <a:t>但是</a:t>
            </a:r>
            <a:r>
              <a:rPr lang="en-US" altLang="zh-CN" sz="1400" dirty="0"/>
              <a:t>Compute cost</a:t>
            </a:r>
            <a:r>
              <a:rPr lang="zh-CN" altLang="en-US" sz="1400" dirty="0"/>
              <a:t>没降多少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二是</a:t>
            </a:r>
            <a:r>
              <a:rPr lang="en-US" altLang="zh-CN" sz="1400" dirty="0"/>
              <a:t>XNOR-Net, </a:t>
            </a:r>
            <a:r>
              <a:rPr lang="zh-CN" altLang="en-US" sz="1400" dirty="0"/>
              <a:t>就是不光要把</a:t>
            </a:r>
            <a:r>
              <a:rPr lang="en-US" altLang="zh-CN" sz="1400" dirty="0"/>
              <a:t>Weights</a:t>
            </a:r>
            <a:r>
              <a:rPr lang="zh-CN" altLang="en-US" sz="1400" dirty="0"/>
              <a:t>都变成</a:t>
            </a:r>
            <a:r>
              <a:rPr lang="en-US" altLang="zh-CN" sz="1400" dirty="0"/>
              <a:t>-1</a:t>
            </a:r>
            <a:r>
              <a:rPr lang="zh-CN" altLang="en-US" sz="1400" dirty="0"/>
              <a:t>和</a:t>
            </a:r>
            <a:r>
              <a:rPr lang="en-US" altLang="zh-CN" sz="1400" dirty="0"/>
              <a:t>1, </a:t>
            </a:r>
            <a:r>
              <a:rPr lang="zh-CN" altLang="en-US" sz="1400" dirty="0"/>
              <a:t>还要把激活值都变成</a:t>
            </a:r>
            <a:r>
              <a:rPr lang="en-US" altLang="zh-CN" sz="1400" dirty="0"/>
              <a:t>-1</a:t>
            </a:r>
            <a:r>
              <a:rPr lang="zh-CN" altLang="en-US" sz="1400" dirty="0"/>
              <a:t>和</a:t>
            </a:r>
            <a:r>
              <a:rPr lang="en-US" altLang="zh-CN" sz="1400" dirty="0"/>
              <a:t>1, </a:t>
            </a:r>
            <a:r>
              <a:rPr lang="zh-CN" altLang="en-US" sz="1400" dirty="0"/>
              <a:t>这样</a:t>
            </a:r>
            <a:r>
              <a:rPr lang="en-US" altLang="zh-CN" sz="1400" dirty="0"/>
              <a:t>A*W</a:t>
            </a:r>
            <a:r>
              <a:rPr lang="zh-CN" altLang="en-US" sz="1400" dirty="0"/>
              <a:t>原先要做的点乘运算就变成了</a:t>
            </a:r>
            <a:r>
              <a:rPr lang="en-US" altLang="zh-CN" sz="1400" dirty="0"/>
              <a:t>XNOR(</a:t>
            </a:r>
            <a:r>
              <a:rPr lang="zh-CN" altLang="en-US" sz="1400" dirty="0"/>
              <a:t>同或</a:t>
            </a:r>
            <a:r>
              <a:rPr lang="en-US" altLang="zh-CN" sz="1400" dirty="0"/>
              <a:t>)</a:t>
            </a:r>
            <a:r>
              <a:rPr lang="zh-CN" altLang="en-US" sz="1400" dirty="0"/>
              <a:t>运算</a:t>
            </a:r>
            <a:r>
              <a:rPr lang="en-US" altLang="zh-CN" sz="1400" dirty="0"/>
              <a:t>, </a:t>
            </a:r>
            <a:r>
              <a:rPr lang="zh-CN" altLang="en-US" sz="1400" dirty="0"/>
              <a:t>大大降低计算</a:t>
            </a:r>
            <a:r>
              <a:rPr lang="zh-CN" altLang="en-US" sz="1400" dirty="0" smtClean="0"/>
              <a:t>代价</a:t>
            </a:r>
            <a:r>
              <a:rPr lang="zh-CN" altLang="en-US" sz="1400" dirty="0"/>
              <a:t>。</a:t>
            </a:r>
            <a:r>
              <a:rPr lang="zh-CN" altLang="en-US" sz="1400" dirty="0" smtClean="0"/>
              <a:t>但是</a:t>
            </a:r>
            <a:r>
              <a:rPr lang="en-US" altLang="zh-CN" sz="1400" dirty="0"/>
              <a:t>feature map</a:t>
            </a:r>
            <a:r>
              <a:rPr lang="zh-CN" altLang="en-US" sz="1400" dirty="0"/>
              <a:t>的表现力下降了</a:t>
            </a:r>
            <a:r>
              <a:rPr lang="en-US" altLang="zh-CN" sz="1400" dirty="0"/>
              <a:t>(</a:t>
            </a:r>
            <a:r>
              <a:rPr lang="zh-CN" altLang="en-US" sz="1400" dirty="0"/>
              <a:t>这相当于给</a:t>
            </a:r>
            <a:r>
              <a:rPr lang="en-US" altLang="zh-CN" sz="1400" dirty="0"/>
              <a:t>feature map</a:t>
            </a:r>
            <a:r>
              <a:rPr lang="zh-CN" altLang="en-US" sz="1400" dirty="0"/>
              <a:t>做了个</a:t>
            </a:r>
            <a:r>
              <a:rPr lang="en-US" altLang="zh-CN" sz="1400" dirty="0"/>
              <a:t>dither), </a:t>
            </a:r>
            <a:r>
              <a:rPr lang="zh-CN" altLang="en-US" sz="1400" dirty="0"/>
              <a:t>所以</a:t>
            </a:r>
            <a:r>
              <a:rPr lang="en-US" altLang="zh-CN" sz="1400" dirty="0" err="1"/>
              <a:t>Acc</a:t>
            </a:r>
            <a:r>
              <a:rPr lang="zh-CN" altLang="en-US" sz="1400" dirty="0"/>
              <a:t>就降的比较狠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二值是</a:t>
            </a:r>
            <a:r>
              <a:rPr lang="en-US" altLang="zh-CN" sz="1400" dirty="0"/>
              <a:t>low bit representation</a:t>
            </a:r>
            <a:r>
              <a:rPr lang="zh-CN" altLang="en-US" sz="1400" dirty="0"/>
              <a:t>最极端的</a:t>
            </a:r>
            <a:r>
              <a:rPr lang="zh-CN" altLang="en-US" sz="1400" dirty="0" smtClean="0"/>
              <a:t>形式</a:t>
            </a:r>
            <a:r>
              <a:rPr lang="en-US" altLang="zh-CN" sz="1400" dirty="0" smtClean="0"/>
              <a:t>, </a:t>
            </a:r>
            <a:r>
              <a:rPr lang="zh-CN" altLang="en-US" sz="1400" dirty="0" smtClean="0"/>
              <a:t>用</a:t>
            </a:r>
            <a:r>
              <a:rPr lang="zh-CN" altLang="en-US" sz="1400" dirty="0"/>
              <a:t>三值或者</a:t>
            </a:r>
            <a:r>
              <a:rPr lang="en-US" altLang="zh-CN" sz="1400" dirty="0"/>
              <a:t>bit</a:t>
            </a:r>
            <a:r>
              <a:rPr lang="zh-CN" altLang="en-US" sz="1400" dirty="0"/>
              <a:t>位更高一点效果会好一些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XNOR-Net</a:t>
            </a:r>
            <a:r>
              <a:rPr lang="zh-CN" altLang="en-US" sz="1400" dirty="0"/>
              <a:t>最重要的贡献在于把最耗资源的点乘运算换成了同或运算</a:t>
            </a:r>
            <a:r>
              <a:rPr lang="en-US" altLang="zh-CN" sz="1400" dirty="0"/>
              <a:t>, </a:t>
            </a:r>
            <a:r>
              <a:rPr lang="zh-CN" altLang="en-US" sz="1400" dirty="0"/>
              <a:t>而且这个方法已经商业化了</a:t>
            </a:r>
            <a:r>
              <a:rPr lang="en-US" altLang="zh-CN" sz="1400" dirty="0"/>
              <a:t>, </a:t>
            </a:r>
            <a:r>
              <a:rPr lang="zh-CN" altLang="en-US" sz="1400" dirty="0"/>
              <a:t>公司叫</a:t>
            </a:r>
            <a:r>
              <a:rPr lang="en-US" altLang="zh-CN" sz="1400" dirty="0"/>
              <a:t>XNOR.ai, </a:t>
            </a:r>
            <a:r>
              <a:rPr lang="zh-CN" altLang="en-US" sz="1400" dirty="0"/>
              <a:t>这个团队把之前做的</a:t>
            </a:r>
            <a:r>
              <a:rPr lang="en-US" altLang="zh-CN" sz="1400" dirty="0"/>
              <a:t>YOLO</a:t>
            </a:r>
            <a:r>
              <a:rPr lang="zh-CN" altLang="en-US" sz="1400" dirty="0"/>
              <a:t>二值化了</a:t>
            </a:r>
            <a:r>
              <a:rPr lang="en-US" altLang="zh-CN" sz="1400" dirty="0"/>
              <a:t>, </a:t>
            </a:r>
            <a:r>
              <a:rPr lang="zh-CN" altLang="en-US" sz="1400" dirty="0"/>
              <a:t>跑在价值 </a:t>
            </a:r>
            <a:r>
              <a:rPr lang="en-US" altLang="zh-CN" sz="1400" dirty="0"/>
              <a:t>5 </a:t>
            </a:r>
            <a:r>
              <a:rPr lang="zh-CN" altLang="en-US" sz="1400" dirty="0"/>
              <a:t>美元的 </a:t>
            </a:r>
            <a:r>
              <a:rPr lang="en-US" altLang="zh-CN" sz="1400" dirty="0"/>
              <a:t>Raspberry Pi Zero </a:t>
            </a:r>
            <a:r>
              <a:rPr lang="zh-CN" altLang="en-US" sz="1400" dirty="0"/>
              <a:t>上</a:t>
            </a:r>
            <a:r>
              <a:rPr lang="en-US" altLang="zh-CN" sz="1400" dirty="0"/>
              <a:t>, </a:t>
            </a:r>
            <a:r>
              <a:rPr lang="zh-CN" altLang="en-US" sz="1400" dirty="0"/>
              <a:t>效果很惊艳</a:t>
            </a:r>
            <a:endParaRPr lang="en-US" altLang="zh-CN" sz="1400" dirty="0"/>
          </a:p>
          <a:p>
            <a:r>
              <a:rPr lang="zh-CN" altLang="en-US" sz="1400" dirty="0"/>
              <a:t>二值网络给在芯片上实现神经网络提供了绝好的方向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4427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250530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Yoshua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Bengio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et al.(Montreal), “</a:t>
            </a:r>
            <a:r>
              <a:rPr lang="en-US" altLang="zh-CN" sz="1400" dirty="0" err="1" smtClean="0"/>
              <a:t>Binarized</a:t>
            </a:r>
            <a:r>
              <a:rPr lang="en-US" altLang="zh-CN" sz="1400" dirty="0" smtClean="0"/>
              <a:t> Neural Networks: Training Neural Networks with Weights and Activations Constrained to +1 or -1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NIPS 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ym typeface="Arial" panose="020B0604020202020204" pitchFamily="34" charset="0"/>
              </a:rPr>
              <a:t>Shuchang</a:t>
            </a:r>
            <a:r>
              <a:rPr lang="en-US" altLang="zh-CN" sz="1400" dirty="0">
                <a:sym typeface="Arial" panose="020B0604020202020204" pitchFamily="34" charset="0"/>
              </a:rPr>
              <a:t> Zhou et al.(Face++), “</a:t>
            </a:r>
            <a:r>
              <a:rPr lang="en-US" altLang="zh-CN" sz="1400" dirty="0"/>
              <a:t>DOREFA-NET: TRAINING LOW BITWIDTH </a:t>
            </a:r>
            <a:r>
              <a:rPr lang="en-US" altLang="zh-CN" sz="1400" dirty="0" smtClean="0"/>
              <a:t>CONVOLUTIONAL NEURAL </a:t>
            </a:r>
            <a:r>
              <a:rPr lang="en-US" altLang="zh-CN" sz="1400" dirty="0"/>
              <a:t>NETWORKS WITH LOW </a:t>
            </a:r>
            <a:r>
              <a:rPr lang="en-US" altLang="zh-CN" sz="1400" dirty="0" smtClean="0"/>
              <a:t>BITWIDTH GRADIENTS</a:t>
            </a:r>
            <a:r>
              <a:rPr lang="en-US" altLang="zh-CN" sz="1400" dirty="0">
                <a:sym typeface="Arial" panose="020B0604020202020204" pitchFamily="34" charset="0"/>
              </a:rPr>
              <a:t>”, CVPR </a:t>
            </a:r>
            <a:r>
              <a:rPr lang="en-US" altLang="zh-CN" sz="1400" dirty="0" smtClean="0">
                <a:sym typeface="Arial" panose="020B0604020202020204" pitchFamily="34" charset="0"/>
              </a:rPr>
              <a:t>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Song Han et al.(Stanford), “Trained Ternary Quantization”, ICLR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Cong </a:t>
            </a:r>
            <a:r>
              <a:rPr lang="en-US" altLang="zh-CN" sz="1400" dirty="0" err="1" smtClean="0">
                <a:sym typeface="Arial" panose="020B0604020202020204" pitchFamily="34" charset="0"/>
              </a:rPr>
              <a:t>Leng</a:t>
            </a:r>
            <a:r>
              <a:rPr lang="en-US" altLang="zh-CN" sz="1400" dirty="0" smtClean="0">
                <a:sym typeface="Arial" panose="020B0604020202020204" pitchFamily="34" charset="0"/>
              </a:rPr>
              <a:t> et al.(Alibaba), “Extremely Low Bit Neural Network: Squeeze the Last Bit Out with ADMM”, AAAI 2018</a:t>
            </a:r>
            <a:endParaRPr lang="en-US" altLang="zh-CN" sz="140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4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Low-rank Decomposition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SVD for conv filter low-rank decomposition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 only use SVD on channel dim but also spatial dim(3x3 -&gt; 3x1+1x3)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Asymmetric Reconstruction for Multi-Layer/Solve accumulated error in deep layer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/>
              <a:t>Xiangyu</a:t>
            </a:r>
            <a:r>
              <a:rPr lang="en-US" altLang="zh-CN" sz="900" dirty="0" smtClean="0"/>
              <a:t> Zhang </a:t>
            </a:r>
            <a:r>
              <a:rPr lang="en-US" altLang="zh-CN" sz="900" dirty="0" smtClean="0"/>
              <a:t>et </a:t>
            </a:r>
            <a:r>
              <a:rPr lang="en-US" altLang="zh-CN" sz="900" dirty="0" smtClean="0"/>
              <a:t>al(Face++)., “Accelerating Very Deep Convolutional Networks for Classification and Detection”. TPAMI </a:t>
            </a:r>
            <a:r>
              <a:rPr lang="en-US" altLang="zh-CN" sz="900" dirty="0" smtClean="0"/>
              <a:t>2016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6106" y="1363960"/>
            <a:ext cx="78488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dirty="0"/>
              <a:t>基本的思路是在通道维度上进行</a:t>
            </a:r>
            <a:r>
              <a:rPr lang="en-US" altLang="zh-CN" dirty="0"/>
              <a:t>PCA</a:t>
            </a:r>
            <a:r>
              <a:rPr lang="zh-CN" altLang="en-US" dirty="0"/>
              <a:t>把维度降下来</a:t>
            </a:r>
            <a:r>
              <a:rPr lang="en-US" altLang="zh-CN" dirty="0"/>
              <a:t>, </a:t>
            </a:r>
            <a:r>
              <a:rPr lang="zh-CN" altLang="en-US" dirty="0"/>
              <a:t>通过</a:t>
            </a:r>
            <a:r>
              <a:rPr lang="en-US" altLang="zh-CN" dirty="0"/>
              <a:t>SVD</a:t>
            </a:r>
            <a:r>
              <a:rPr lang="zh-CN" altLang="en-US" dirty="0"/>
              <a:t>的手段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如果每一层单纯降秩会产生累加误差</a:t>
            </a:r>
            <a:r>
              <a:rPr lang="en-US" altLang="zh-CN" dirty="0"/>
              <a:t>, </a:t>
            </a:r>
            <a:r>
              <a:rPr lang="zh-CN" altLang="en-US" dirty="0"/>
              <a:t>浅层网络还好</a:t>
            </a:r>
            <a:r>
              <a:rPr lang="en-US" altLang="zh-CN" dirty="0"/>
              <a:t>, </a:t>
            </a:r>
            <a:r>
              <a:rPr lang="zh-CN" altLang="en-US" dirty="0"/>
              <a:t>深层网络误差就会比较大</a:t>
            </a:r>
            <a:r>
              <a:rPr lang="en-US" altLang="zh-CN" dirty="0"/>
              <a:t>, </a:t>
            </a:r>
            <a:r>
              <a:rPr lang="zh-CN" altLang="en-US" dirty="0"/>
              <a:t>所以这里创新了一个非对称重构的方法</a:t>
            </a:r>
            <a:r>
              <a:rPr lang="en-US" altLang="zh-CN" dirty="0"/>
              <a:t>, </a:t>
            </a:r>
            <a:r>
              <a:rPr lang="zh-CN" altLang="en-US" dirty="0"/>
              <a:t>在每层低秩逼近的时候</a:t>
            </a:r>
            <a:r>
              <a:rPr lang="en-US" altLang="zh-CN" dirty="0"/>
              <a:t>, </a:t>
            </a:r>
            <a:r>
              <a:rPr lang="zh-CN" altLang="en-US" dirty="0"/>
              <a:t>优化的目标不是上一层低秩近似的输入产生的结果</a:t>
            </a:r>
            <a:r>
              <a:rPr lang="en-US" altLang="zh-CN" dirty="0"/>
              <a:t>, </a:t>
            </a:r>
            <a:r>
              <a:rPr lang="zh-CN" altLang="en-US" dirty="0"/>
              <a:t>而是原始输入的结果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这样把误差控制在了当前层</a:t>
            </a:r>
            <a:r>
              <a:rPr lang="en-US" altLang="zh-CN" dirty="0"/>
              <a:t>, </a:t>
            </a:r>
            <a:r>
              <a:rPr lang="zh-CN" altLang="en-US" dirty="0"/>
              <a:t>不会向后累加</a:t>
            </a:r>
            <a:r>
              <a:rPr lang="en-US" altLang="zh-CN" dirty="0"/>
              <a:t>, </a:t>
            </a:r>
            <a:r>
              <a:rPr lang="zh-CN" altLang="en-US" dirty="0"/>
              <a:t>但是这就变成了一个</a:t>
            </a:r>
            <a:r>
              <a:rPr lang="en-US" altLang="zh-CN" dirty="0"/>
              <a:t>GSVD</a:t>
            </a:r>
            <a:r>
              <a:rPr lang="zh-CN" altLang="en-US" dirty="0"/>
              <a:t>解决的问题</a:t>
            </a:r>
            <a:r>
              <a:rPr lang="en-US" altLang="zh-CN" dirty="0"/>
              <a:t>, </a:t>
            </a:r>
            <a:r>
              <a:rPr lang="zh-CN" altLang="en-US" dirty="0"/>
              <a:t>就是最终要近似的目标不是本身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吸收了前人的做法</a:t>
            </a:r>
            <a:r>
              <a:rPr lang="en-US" altLang="zh-CN" dirty="0"/>
              <a:t>, </a:t>
            </a:r>
            <a:r>
              <a:rPr lang="zh-CN" altLang="en-US" dirty="0"/>
              <a:t>不止在通道维度上压缩</a:t>
            </a:r>
            <a:r>
              <a:rPr lang="en-US" altLang="zh-CN" dirty="0"/>
              <a:t>, </a:t>
            </a:r>
            <a:r>
              <a:rPr lang="zh-CN" altLang="en-US" dirty="0"/>
              <a:t>还在空间维度上压缩</a:t>
            </a:r>
            <a:r>
              <a:rPr lang="en-US" altLang="zh-CN" dirty="0"/>
              <a:t>, </a:t>
            </a:r>
            <a:r>
              <a:rPr lang="zh-CN" altLang="en-US" dirty="0"/>
              <a:t>那这个就和</a:t>
            </a:r>
            <a:r>
              <a:rPr lang="en-US" altLang="zh-CN" dirty="0"/>
              <a:t>Inception-V3</a:t>
            </a:r>
            <a:r>
              <a:rPr lang="zh-CN" altLang="en-US" dirty="0"/>
              <a:t>的做法很像了</a:t>
            </a:r>
            <a:r>
              <a:rPr lang="en-US" altLang="zh-CN" dirty="0"/>
              <a:t>, </a:t>
            </a:r>
            <a:r>
              <a:rPr lang="zh-CN" altLang="en-US" dirty="0"/>
              <a:t>但是</a:t>
            </a:r>
            <a:r>
              <a:rPr lang="en-US" altLang="zh-CN" dirty="0"/>
              <a:t>V3</a:t>
            </a:r>
            <a:r>
              <a:rPr lang="zh-CN" altLang="en-US" dirty="0"/>
              <a:t>是先设计网络直接就用这个网络训练</a:t>
            </a:r>
            <a:r>
              <a:rPr lang="en-US" altLang="zh-CN" dirty="0"/>
              <a:t>, </a:t>
            </a:r>
            <a:r>
              <a:rPr lang="zh-CN" altLang="en-US" dirty="0"/>
              <a:t>而降秩是先训练再分解网络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957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285001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Max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Jaderberg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et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al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.(Oxford), “Speeding up Convolutional Neural Networks with Low Rank Expansions”, BMVC 2014</a:t>
            </a:r>
            <a:endParaRPr lang="en-US" altLang="zh-CN" sz="1400" dirty="0" smtClean="0">
              <a:solidFill>
                <a:prstClr val="black">
                  <a:lumMod val="85000"/>
                  <a:lumOff val="15000"/>
                </a:prst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Shaohui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Lin et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al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.(</a:t>
            </a:r>
            <a:r>
              <a:rPr lang="en-US" altLang="zh-CN" sz="1400" dirty="0" err="1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Tencent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), “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Towards Convolutional Neural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Networks Compression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via Global Error Reconstruction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IJCAI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Yong-</a:t>
            </a:r>
            <a:r>
              <a:rPr lang="en-US" altLang="zh-CN" sz="1400" dirty="0" err="1" smtClean="0">
                <a:sym typeface="Arial" panose="020B0604020202020204" pitchFamily="34" charset="0"/>
              </a:rPr>
              <a:t>Deok</a:t>
            </a:r>
            <a:r>
              <a:rPr lang="en-US" altLang="zh-CN" sz="1400" dirty="0" smtClean="0">
                <a:sym typeface="Arial" panose="020B0604020202020204" pitchFamily="34" charset="0"/>
              </a:rPr>
              <a:t> Kim</a:t>
            </a:r>
            <a:r>
              <a:rPr lang="en-US" altLang="zh-CN" sz="1400" dirty="0" smtClean="0"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ym typeface="Arial" panose="020B0604020202020204" pitchFamily="34" charset="0"/>
              </a:rPr>
              <a:t>et al</a:t>
            </a:r>
            <a:r>
              <a:rPr lang="en-US" altLang="zh-CN" sz="1400" dirty="0" smtClean="0">
                <a:sym typeface="Arial" panose="020B0604020202020204" pitchFamily="34" charset="0"/>
              </a:rPr>
              <a:t>.(</a:t>
            </a:r>
            <a:r>
              <a:rPr lang="en-US" altLang="zh-CN" sz="1400" dirty="0" smtClean="0">
                <a:sym typeface="Arial" panose="020B0604020202020204" pitchFamily="34" charset="0"/>
              </a:rPr>
              <a:t>Samsung</a:t>
            </a:r>
            <a:r>
              <a:rPr lang="en-US" altLang="zh-CN" sz="1400" dirty="0" smtClean="0">
                <a:sym typeface="Arial" panose="020B0604020202020204" pitchFamily="34" charset="0"/>
              </a:rPr>
              <a:t>), “</a:t>
            </a:r>
            <a:r>
              <a:rPr lang="en-US" altLang="zh-CN" sz="1400" dirty="0"/>
              <a:t>NETWORKS FOR FAST AND LOW POWER MOBILE APPLICATIONS</a:t>
            </a:r>
            <a:r>
              <a:rPr lang="en-US" altLang="zh-CN" sz="1400" dirty="0" smtClean="0">
                <a:sym typeface="Arial" panose="020B0604020202020204" pitchFamily="34" charset="0"/>
              </a:rPr>
              <a:t>”, </a:t>
            </a:r>
            <a:r>
              <a:rPr lang="en-US" altLang="zh-CN" sz="1400" dirty="0" smtClean="0">
                <a:sym typeface="Arial" panose="020B0604020202020204" pitchFamily="34" charset="0"/>
              </a:rPr>
              <a:t>ICLR </a:t>
            </a:r>
            <a:r>
              <a:rPr lang="en-US" altLang="zh-CN" sz="1400" dirty="0" smtClean="0">
                <a:sym typeface="Arial" panose="020B0604020202020204" pitchFamily="34" charset="0"/>
              </a:rPr>
              <a:t>2016</a:t>
            </a:r>
            <a:endParaRPr lang="en-US" altLang="zh-CN" sz="1400" dirty="0" smtClean="0">
              <a:sym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Arial" panose="020B0604020202020204" pitchFamily="34" charset="0"/>
              </a:rPr>
              <a:t>P. </a:t>
            </a:r>
            <a:r>
              <a:rPr lang="en-US" altLang="zh-CN" sz="1400" dirty="0">
                <a:sym typeface="Arial" panose="020B0604020202020204" pitchFamily="34" charset="0"/>
              </a:rPr>
              <a:t>Wang et al.(</a:t>
            </a:r>
            <a:r>
              <a:rPr lang="en-US" altLang="zh-CN" sz="1400" dirty="0"/>
              <a:t>CAS</a:t>
            </a:r>
            <a:r>
              <a:rPr lang="en-US" altLang="zh-CN" sz="1400" dirty="0">
                <a:sym typeface="Arial" panose="020B0604020202020204" pitchFamily="34" charset="0"/>
              </a:rPr>
              <a:t>), “</a:t>
            </a:r>
            <a:r>
              <a:rPr lang="en-US" altLang="zh-CN" sz="1400" dirty="0"/>
              <a:t>Accelerating Convolutional Neural Networks for Mobile </a:t>
            </a:r>
            <a:r>
              <a:rPr lang="en-US" altLang="zh-CN" sz="1400" dirty="0" smtClean="0"/>
              <a:t>Applications</a:t>
            </a:r>
            <a:r>
              <a:rPr lang="en-US" altLang="zh-CN" sz="1400" dirty="0" smtClean="0">
                <a:sym typeface="Arial" panose="020B0604020202020204" pitchFamily="34" charset="0"/>
              </a:rPr>
              <a:t>”, ACM MM 2016</a:t>
            </a:r>
            <a:endParaRPr lang="en-US" altLang="zh-CN" sz="140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7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438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learning Toolkits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Distribution Learning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98" y="1656059"/>
            <a:ext cx="2644208" cy="143983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57777" y="2016100"/>
            <a:ext cx="65699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dirty="0" err="1"/>
              <a:t>Caffe</a:t>
            </a:r>
            <a:r>
              <a:rPr lang="zh-CN" altLang="en-US" dirty="0"/>
              <a:t>从</a:t>
            </a:r>
            <a:r>
              <a:rPr lang="en-US" altLang="zh-CN" dirty="0"/>
              <a:t>UC Berkeley</a:t>
            </a:r>
            <a:r>
              <a:rPr lang="zh-CN" altLang="en-US" dirty="0"/>
              <a:t>的实验室出来</a:t>
            </a:r>
            <a:r>
              <a:rPr lang="en-US" altLang="zh-CN" dirty="0"/>
              <a:t>, </a:t>
            </a:r>
            <a:r>
              <a:rPr lang="zh-CN" altLang="en-US" dirty="0"/>
              <a:t>最开始的作者是贾扬清</a:t>
            </a:r>
            <a:r>
              <a:rPr lang="en-US" altLang="zh-CN" dirty="0"/>
              <a:t>, </a:t>
            </a:r>
            <a:r>
              <a:rPr lang="zh-CN" altLang="en-US" dirty="0"/>
              <a:t>后来被</a:t>
            </a:r>
            <a:r>
              <a:rPr lang="en-US" altLang="zh-CN" dirty="0"/>
              <a:t>Facebook</a:t>
            </a:r>
            <a:r>
              <a:rPr lang="zh-CN" altLang="en-US" dirty="0"/>
              <a:t>收编</a:t>
            </a:r>
            <a:r>
              <a:rPr lang="en-US" altLang="zh-CN" dirty="0"/>
              <a:t>, </a:t>
            </a:r>
            <a:r>
              <a:rPr lang="zh-CN" altLang="en-US" dirty="0"/>
              <a:t>因为</a:t>
            </a:r>
            <a:r>
              <a:rPr lang="en-US" altLang="zh-CN" dirty="0" err="1"/>
              <a:t>Caffe</a:t>
            </a:r>
            <a:r>
              <a:rPr lang="zh-CN" altLang="en-US" dirty="0"/>
              <a:t>灵活性不足</a:t>
            </a:r>
            <a:r>
              <a:rPr lang="en-US" altLang="zh-CN" dirty="0"/>
              <a:t>, </a:t>
            </a:r>
            <a:r>
              <a:rPr lang="zh-CN" altLang="en-US" dirty="0"/>
              <a:t>贾扬清在</a:t>
            </a:r>
            <a:r>
              <a:rPr lang="en-US" altLang="zh-CN" dirty="0"/>
              <a:t>Facebook</a:t>
            </a:r>
            <a:r>
              <a:rPr lang="zh-CN" altLang="en-US" dirty="0"/>
              <a:t>内部又搞了</a:t>
            </a:r>
            <a:r>
              <a:rPr lang="en-US" altLang="zh-CN" dirty="0"/>
              <a:t>Caffe2, </a:t>
            </a:r>
            <a:r>
              <a:rPr lang="zh-CN" altLang="en-US" dirty="0"/>
              <a:t>估计</a:t>
            </a:r>
            <a:r>
              <a:rPr lang="en-US" altLang="zh-CN" dirty="0" err="1"/>
              <a:t>Caffe</a:t>
            </a:r>
            <a:r>
              <a:rPr lang="zh-CN" altLang="en-US" dirty="0"/>
              <a:t>用户一两年内都要迁移到其他框架上去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PyTorch</a:t>
            </a:r>
            <a:r>
              <a:rPr lang="zh-CN" altLang="en-US" dirty="0"/>
              <a:t>目前也由</a:t>
            </a:r>
            <a:r>
              <a:rPr lang="en-US" altLang="zh-CN" dirty="0"/>
              <a:t>Facebook</a:t>
            </a:r>
            <a:r>
              <a:rPr lang="zh-CN" altLang="en-US" dirty="0"/>
              <a:t>团队维护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Theano</a:t>
            </a:r>
            <a:r>
              <a:rPr lang="zh-CN" altLang="en-US" dirty="0"/>
              <a:t>开创了深度学习框架符号编程的先河</a:t>
            </a:r>
            <a:r>
              <a:rPr lang="en-US" altLang="zh-CN" dirty="0"/>
              <a:t>(</a:t>
            </a:r>
            <a:r>
              <a:rPr lang="zh-CN" altLang="en-US" dirty="0"/>
              <a:t>相比于</a:t>
            </a:r>
            <a:r>
              <a:rPr lang="en-US" altLang="zh-CN" dirty="0" err="1"/>
              <a:t>caffe</a:t>
            </a:r>
            <a:r>
              <a:rPr lang="zh-CN" altLang="en-US" dirty="0"/>
              <a:t>的命令编程</a:t>
            </a:r>
            <a:r>
              <a:rPr lang="en-US" altLang="zh-CN" dirty="0"/>
              <a:t>), 17</a:t>
            </a:r>
            <a:r>
              <a:rPr lang="zh-CN" altLang="en-US" dirty="0"/>
              <a:t>年停止维护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Tensorflow</a:t>
            </a:r>
            <a:r>
              <a:rPr lang="zh-CN" altLang="en-US" dirty="0"/>
              <a:t>由</a:t>
            </a:r>
            <a:r>
              <a:rPr lang="en-US" altLang="zh-CN" dirty="0"/>
              <a:t>Google</a:t>
            </a:r>
            <a:r>
              <a:rPr lang="zh-CN" altLang="en-US" dirty="0"/>
              <a:t>团队维护</a:t>
            </a:r>
            <a:r>
              <a:rPr lang="en-US" altLang="zh-CN" dirty="0"/>
              <a:t>, </a:t>
            </a:r>
            <a:r>
              <a:rPr lang="zh-CN" altLang="en-US" dirty="0"/>
              <a:t>所以我们看到前面</a:t>
            </a:r>
            <a:r>
              <a:rPr lang="en-US" altLang="zh-CN" dirty="0"/>
              <a:t>Google</a:t>
            </a:r>
            <a:r>
              <a:rPr lang="zh-CN" altLang="en-US" dirty="0"/>
              <a:t>发的</a:t>
            </a:r>
            <a:r>
              <a:rPr lang="en-US" altLang="zh-CN" dirty="0"/>
              <a:t>paper</a:t>
            </a:r>
            <a:r>
              <a:rPr lang="zh-CN" altLang="en-US" dirty="0"/>
              <a:t>框架一定都是</a:t>
            </a:r>
            <a:r>
              <a:rPr lang="en-US" altLang="zh-CN" dirty="0" err="1"/>
              <a:t>tensorflow</a:t>
            </a:r>
            <a:r>
              <a:rPr lang="zh-CN" altLang="en-US" dirty="0"/>
              <a:t>的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MXNet</a:t>
            </a:r>
            <a:r>
              <a:rPr lang="zh-CN" altLang="en-US" dirty="0"/>
              <a:t>之前是一帮大学的研究人员维护</a:t>
            </a:r>
            <a:r>
              <a:rPr lang="en-US" altLang="zh-CN" dirty="0"/>
              <a:t>(</a:t>
            </a:r>
            <a:r>
              <a:rPr lang="en-US" altLang="zh-CN" dirty="0" err="1"/>
              <a:t>Xgboost</a:t>
            </a:r>
            <a:r>
              <a:rPr lang="zh-CN" altLang="en-US" dirty="0"/>
              <a:t>作者华盛顿大学陈天奇在内</a:t>
            </a:r>
            <a:r>
              <a:rPr lang="en-US" altLang="zh-CN" dirty="0"/>
              <a:t>, </a:t>
            </a:r>
            <a:r>
              <a:rPr lang="zh-CN" altLang="en-US" dirty="0"/>
              <a:t>美国</a:t>
            </a:r>
            <a:r>
              <a:rPr lang="en-US" altLang="zh-CN" dirty="0"/>
              <a:t>,</a:t>
            </a:r>
            <a:r>
              <a:rPr lang="zh-CN" altLang="en-US" dirty="0"/>
              <a:t>加拿大</a:t>
            </a:r>
            <a:r>
              <a:rPr lang="en-US" altLang="zh-CN" dirty="0"/>
              <a:t>,</a:t>
            </a:r>
            <a:r>
              <a:rPr lang="zh-CN" altLang="en-US" dirty="0"/>
              <a:t>新加坡的多所高校</a:t>
            </a:r>
            <a:r>
              <a:rPr lang="en-US" altLang="zh-CN" dirty="0"/>
              <a:t>), 17</a:t>
            </a:r>
            <a:r>
              <a:rPr lang="zh-CN" altLang="en-US" dirty="0"/>
              <a:t>年被</a:t>
            </a:r>
            <a:r>
              <a:rPr lang="en-US" altLang="zh-CN" dirty="0"/>
              <a:t>Amazon</a:t>
            </a:r>
            <a:r>
              <a:rPr lang="zh-CN" altLang="en-US" dirty="0"/>
              <a:t>接盘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60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38" y="2879697"/>
            <a:ext cx="6663471" cy="20525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22" y="1348526"/>
            <a:ext cx="2917752" cy="144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64858" y="327224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6FAC7A"/>
                </a:solidFill>
              </a:rPr>
              <a:t>Tensorflow</a:t>
            </a:r>
            <a:endParaRPr lang="zh-CN" altLang="en-US" sz="1200" dirty="0">
              <a:solidFill>
                <a:srgbClr val="6FAC7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00762" y="3059665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86FA8"/>
                </a:solidFill>
              </a:rPr>
              <a:t>Caffe</a:t>
            </a:r>
            <a:r>
              <a:rPr lang="en-US" altLang="zh-CN" sz="1200" dirty="0" smtClean="0">
                <a:solidFill>
                  <a:srgbClr val="786FA8"/>
                </a:solidFill>
              </a:rPr>
              <a:t>/Caffe2</a:t>
            </a:r>
            <a:endParaRPr lang="zh-CN" altLang="en-US" sz="1200" dirty="0">
              <a:solidFill>
                <a:srgbClr val="786FA8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56234" y="3860911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5B7199"/>
                </a:solidFill>
              </a:rPr>
              <a:t>Teano</a:t>
            </a:r>
            <a:endParaRPr lang="zh-CN" altLang="en-US" sz="1200" dirty="0">
              <a:solidFill>
                <a:srgbClr val="5B7199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64858" y="4311074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AF525E"/>
                </a:solidFill>
              </a:rPr>
              <a:t>Keras</a:t>
            </a:r>
            <a:endParaRPr lang="zh-CN" altLang="en-US" sz="1200" dirty="0">
              <a:solidFill>
                <a:srgbClr val="AF525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49384" y="406568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7BE7E"/>
                </a:solidFill>
              </a:rPr>
              <a:t>Torch</a:t>
            </a:r>
            <a:endParaRPr lang="zh-CN" altLang="en-US" sz="1200" dirty="0">
              <a:solidFill>
                <a:srgbClr val="C7BE7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49383" y="4545614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EA8AD"/>
                </a:solidFill>
              </a:rPr>
              <a:t>Pytorch</a:t>
            </a:r>
            <a:endParaRPr lang="zh-CN" altLang="en-US" sz="1200" dirty="0">
              <a:solidFill>
                <a:srgbClr val="7EA8AD"/>
              </a:solidFill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34034" y="1310870"/>
            <a:ext cx="449897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用户数量这两年稳定增长</a:t>
            </a:r>
            <a:r>
              <a:rPr lang="en-US" altLang="zh-CN" dirty="0"/>
              <a:t>, </a:t>
            </a:r>
            <a:r>
              <a:rPr lang="zh-CN" altLang="en-US" dirty="0"/>
              <a:t>到</a:t>
            </a:r>
            <a:r>
              <a:rPr lang="en-US" altLang="zh-CN" dirty="0"/>
              <a:t>2017.3</a:t>
            </a:r>
            <a:r>
              <a:rPr lang="zh-CN" altLang="en-US" dirty="0"/>
              <a:t>已经处于不可撼动的地位</a:t>
            </a:r>
            <a:endParaRPr lang="en-US" altLang="zh-CN" dirty="0"/>
          </a:p>
          <a:p>
            <a:r>
              <a:rPr lang="en-US" altLang="zh-CN" dirty="0"/>
              <a:t>Caffe2/</a:t>
            </a:r>
            <a:r>
              <a:rPr lang="en-US" altLang="zh-CN" dirty="0" err="1"/>
              <a:t>Pytorch</a:t>
            </a:r>
            <a:r>
              <a:rPr lang="zh-CN" altLang="en-US" dirty="0"/>
              <a:t>都开源时间不长</a:t>
            </a:r>
            <a:r>
              <a:rPr lang="en-US" altLang="zh-CN" dirty="0"/>
              <a:t>, </a:t>
            </a:r>
            <a:r>
              <a:rPr lang="zh-CN" altLang="en-US" dirty="0"/>
              <a:t>数量比较少</a:t>
            </a:r>
            <a:endParaRPr lang="en-US" altLang="zh-CN" dirty="0"/>
          </a:p>
          <a:p>
            <a:r>
              <a:rPr lang="en-US" altLang="zh-CN" dirty="0" err="1"/>
              <a:t>MXNet</a:t>
            </a:r>
            <a:r>
              <a:rPr lang="zh-CN" altLang="en-US" dirty="0"/>
              <a:t>虽然性能很优</a:t>
            </a:r>
            <a:r>
              <a:rPr lang="en-US" altLang="zh-CN" dirty="0"/>
              <a:t>, </a:t>
            </a:r>
            <a:r>
              <a:rPr lang="zh-CN" altLang="en-US" dirty="0"/>
              <a:t>但是一直没有火起来</a:t>
            </a:r>
            <a:r>
              <a:rPr lang="en-US" altLang="zh-CN" dirty="0"/>
              <a:t>, Amazon</a:t>
            </a:r>
            <a:r>
              <a:rPr lang="zh-CN" altLang="en-US" dirty="0"/>
              <a:t>加入后不知道是否会有改观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13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FC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Fully Connection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50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0" y="1512044"/>
            <a:ext cx="51182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20"/>
          <p:cNvSpPr txBox="1"/>
          <p:nvPr/>
        </p:nvSpPr>
        <p:spPr>
          <a:xfrm flipH="1">
            <a:off x="6084738" y="2690434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Hidden Layer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Nonlinear Activation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041460"/>
              </p:ext>
            </p:extLst>
          </p:nvPr>
        </p:nvGraphicFramePr>
        <p:xfrm>
          <a:off x="684138" y="2901850"/>
          <a:ext cx="6696743" cy="20059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1903"/>
                <a:gridCol w="790203"/>
                <a:gridCol w="987754"/>
                <a:gridCol w="921903"/>
                <a:gridCol w="967858"/>
                <a:gridCol w="1053561"/>
                <a:gridCol w="1053561"/>
              </a:tblGrid>
              <a:tr h="642942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Toolkit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Modeling</a:t>
                      </a:r>
                      <a:r>
                        <a:rPr lang="en-US" altLang="zh-CN" sz="800" baseline="0" dirty="0" smtClean="0"/>
                        <a:t> Capability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Interfaces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Model Deployment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Architecture</a:t>
                      </a:r>
                    </a:p>
                    <a:p>
                      <a:r>
                        <a:rPr lang="en-US" altLang="zh-CN" sz="800" dirty="0" smtClean="0"/>
                        <a:t>Complexity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 smtClean="0"/>
                        <a:t>Training</a:t>
                      </a:r>
                      <a:r>
                        <a:rPr lang="en-US" altLang="zh-CN" sz="800" b="1" baseline="0" dirty="0" smtClean="0"/>
                        <a:t> Speed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baseline="0" dirty="0" smtClean="0"/>
                        <a:t>(VGG-style CNN on CIFAR-10)</a:t>
                      </a:r>
                      <a:endParaRPr lang="en-US" altLang="zh-CN" sz="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b="1" dirty="0" smtClean="0"/>
                        <a:t>Distribution Training</a:t>
                      </a:r>
                    </a:p>
                  </a:txBody>
                  <a:tcPr/>
                </a:tc>
              </a:tr>
              <a:tr h="289721">
                <a:tc>
                  <a:txBody>
                    <a:bodyPr/>
                    <a:lstStyle/>
                    <a:p>
                      <a:r>
                        <a:rPr lang="en-US" altLang="zh-CN" sz="800" dirty="0" err="1" smtClean="0"/>
                        <a:t>Tensorflow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CNN/RNN/LSTM/etc.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Python/C++/Go/Java…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iOS/Android/ARM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173s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Caffe2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CNN/RNN/LSTM/</a:t>
                      </a:r>
                      <a:r>
                        <a:rPr lang="en-US" altLang="zh-CN" sz="800" dirty="0" err="1" smtClean="0"/>
                        <a:t>etc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C++/Python/</a:t>
                      </a:r>
                      <a:r>
                        <a:rPr lang="en-US" altLang="zh-CN" sz="800" dirty="0" err="1" smtClean="0"/>
                        <a:t>Matlab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/>
                        <a:t>iOS/Android/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/>
                        <a:t>ARM</a:t>
                      </a:r>
                      <a:endParaRPr lang="zh-CN" alt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149s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289721">
                <a:tc>
                  <a:txBody>
                    <a:bodyPr/>
                    <a:lstStyle/>
                    <a:p>
                      <a:r>
                        <a:rPr lang="en-US" altLang="zh-CN" sz="800" dirty="0" err="1" smtClean="0"/>
                        <a:t>MXNet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CNN/RNN/LSTM/etc.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Python/C++/R/Java/Julia…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/>
                        <a:t>iOS/Android/ARM</a:t>
                      </a:r>
                      <a:endParaRPr lang="zh-CN" alt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149s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  <a:tr h="289721">
                <a:tc>
                  <a:txBody>
                    <a:bodyPr/>
                    <a:lstStyle/>
                    <a:p>
                      <a:r>
                        <a:rPr lang="en-US" altLang="zh-CN" sz="800" dirty="0" err="1" smtClean="0"/>
                        <a:t>Pytorch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CNN/RNN/LSTM/etc.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Python/</a:t>
                      </a:r>
                      <a:r>
                        <a:rPr lang="en-US" altLang="zh-CN" sz="800" dirty="0" err="1" smtClean="0"/>
                        <a:t>Lua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/>
                        <a:t>iOS/Android</a:t>
                      </a:r>
                      <a:endParaRPr lang="zh-CN" alt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168s</a:t>
                      </a:r>
                      <a:endParaRPr lang="zh-CN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02" y="3456259"/>
            <a:ext cx="180000" cy="1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74" y="3456259"/>
            <a:ext cx="180000" cy="18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60" y="3456260"/>
            <a:ext cx="180000" cy="1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6" y="3456260"/>
            <a:ext cx="180000" cy="18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88" y="3456260"/>
            <a:ext cx="180000" cy="18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02" y="3852323"/>
            <a:ext cx="180000" cy="1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74" y="3852323"/>
            <a:ext cx="180000" cy="18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60" y="3852324"/>
            <a:ext cx="180000" cy="18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6" y="3852324"/>
            <a:ext cx="180000" cy="1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88" y="3852324"/>
            <a:ext cx="180000" cy="1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74" y="4788427"/>
            <a:ext cx="180000" cy="18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60" y="4788428"/>
            <a:ext cx="180000" cy="1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6" y="4788428"/>
            <a:ext cx="180000" cy="180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88" y="4788428"/>
            <a:ext cx="180000" cy="18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88" y="4788428"/>
            <a:ext cx="180000" cy="18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02" y="4356379"/>
            <a:ext cx="180000" cy="180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74" y="4356379"/>
            <a:ext cx="180000" cy="180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60" y="4356380"/>
            <a:ext cx="180000" cy="18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6" y="4356380"/>
            <a:ext cx="180000" cy="18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88" y="4356380"/>
            <a:ext cx="180000" cy="18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04564" y="651136"/>
            <a:ext cx="729004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dirty="0" err="1"/>
              <a:t>Tensorflow</a:t>
            </a:r>
            <a:r>
              <a:rPr lang="zh-CN" altLang="en-US" dirty="0"/>
              <a:t>的优势在于社区庞大</a:t>
            </a:r>
            <a:r>
              <a:rPr lang="en-US" altLang="zh-CN" dirty="0"/>
              <a:t>, </a:t>
            </a:r>
            <a:r>
              <a:rPr lang="zh-CN" altLang="en-US" dirty="0"/>
              <a:t>对移动端支持较好</a:t>
            </a:r>
            <a:r>
              <a:rPr lang="en-US" altLang="zh-CN" dirty="0"/>
              <a:t>, </a:t>
            </a:r>
            <a:r>
              <a:rPr lang="zh-CN" altLang="en-US" dirty="0"/>
              <a:t>可以快速地开发一个部署在</a:t>
            </a:r>
            <a:r>
              <a:rPr lang="en-US" altLang="zh-CN" dirty="0"/>
              <a:t>Android</a:t>
            </a:r>
            <a:r>
              <a:rPr lang="zh-CN" altLang="en-US" dirty="0"/>
              <a:t>系统上的应用</a:t>
            </a:r>
            <a:r>
              <a:rPr lang="en-US" altLang="zh-CN" dirty="0"/>
              <a:t>, </a:t>
            </a:r>
            <a:r>
              <a:rPr lang="zh-CN" altLang="en-US" dirty="0"/>
              <a:t>缺点是性能比较差</a:t>
            </a:r>
            <a:r>
              <a:rPr lang="en-US" altLang="zh-CN" dirty="0"/>
              <a:t>, </a:t>
            </a:r>
            <a:r>
              <a:rPr lang="zh-CN" altLang="en-US" dirty="0"/>
              <a:t>据说</a:t>
            </a:r>
            <a:r>
              <a:rPr lang="en-US" altLang="zh-CN" dirty="0"/>
              <a:t>google</a:t>
            </a:r>
            <a:r>
              <a:rPr lang="zh-CN" altLang="en-US" dirty="0"/>
              <a:t>内部对于内存和</a:t>
            </a:r>
            <a:r>
              <a:rPr lang="en-US" altLang="zh-CN" dirty="0"/>
              <a:t>GPU</a:t>
            </a:r>
            <a:r>
              <a:rPr lang="zh-CN" altLang="en-US" dirty="0"/>
              <a:t>优化还是留了后门的</a:t>
            </a:r>
            <a:r>
              <a:rPr lang="en-US" altLang="zh-CN" dirty="0"/>
              <a:t>, </a:t>
            </a:r>
            <a:r>
              <a:rPr lang="zh-CN" altLang="en-US" dirty="0"/>
              <a:t>而且调试困难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Facebook</a:t>
            </a:r>
            <a:r>
              <a:rPr lang="zh-CN" altLang="en-US" dirty="0"/>
              <a:t>同时支持</a:t>
            </a:r>
            <a:r>
              <a:rPr lang="en-US" altLang="zh-CN" dirty="0"/>
              <a:t>Caffe2</a:t>
            </a:r>
            <a:r>
              <a:rPr lang="zh-CN" altLang="en-US" dirty="0"/>
              <a:t>和</a:t>
            </a:r>
            <a:r>
              <a:rPr lang="en-US" altLang="zh-CN" dirty="0" err="1"/>
              <a:t>Pytorch</a:t>
            </a:r>
            <a:r>
              <a:rPr lang="zh-CN" altLang="en-US" dirty="0"/>
              <a:t>两个框架</a:t>
            </a:r>
            <a:r>
              <a:rPr lang="en-US" altLang="zh-CN" dirty="0"/>
              <a:t>, </a:t>
            </a:r>
            <a:r>
              <a:rPr lang="zh-CN" altLang="en-US" dirty="0"/>
              <a:t>意图很明显</a:t>
            </a:r>
            <a:r>
              <a:rPr lang="en-US" altLang="zh-CN" dirty="0"/>
              <a:t>, </a:t>
            </a:r>
            <a:r>
              <a:rPr lang="en-US" altLang="zh-CN" dirty="0" err="1"/>
              <a:t>Pytorch</a:t>
            </a:r>
            <a:r>
              <a:rPr lang="zh-CN" altLang="en-US" dirty="0"/>
              <a:t>用于研究</a:t>
            </a:r>
            <a:r>
              <a:rPr lang="en-US" altLang="zh-CN" dirty="0"/>
              <a:t>, </a:t>
            </a:r>
            <a:r>
              <a:rPr lang="zh-CN" altLang="en-US" dirty="0"/>
              <a:t>架构优雅简介</a:t>
            </a:r>
            <a:r>
              <a:rPr lang="en-US" altLang="zh-CN" dirty="0"/>
              <a:t>, </a:t>
            </a:r>
            <a:r>
              <a:rPr lang="zh-CN" altLang="en-US" dirty="0"/>
              <a:t>方便快速的验证想法</a:t>
            </a:r>
            <a:r>
              <a:rPr lang="en-US" altLang="zh-CN" dirty="0"/>
              <a:t>, Caffe2</a:t>
            </a:r>
            <a:r>
              <a:rPr lang="zh-CN" altLang="en-US" dirty="0"/>
              <a:t>主攻工业应用</a:t>
            </a:r>
            <a:r>
              <a:rPr lang="en-US" altLang="zh-CN" dirty="0"/>
              <a:t>, </a:t>
            </a:r>
            <a:r>
              <a:rPr lang="zh-CN" altLang="en-US" dirty="0"/>
              <a:t>性能已经可以和</a:t>
            </a:r>
            <a:r>
              <a:rPr lang="en-US" altLang="zh-CN" dirty="0" err="1"/>
              <a:t>MXNet</a:t>
            </a:r>
            <a:r>
              <a:rPr lang="zh-CN" altLang="en-US" dirty="0"/>
              <a:t>比肩了</a:t>
            </a:r>
            <a:r>
              <a:rPr lang="en-US" altLang="zh-CN" dirty="0"/>
              <a:t>, </a:t>
            </a:r>
            <a:r>
              <a:rPr lang="zh-CN" altLang="en-US" dirty="0"/>
              <a:t>并且重视移动端的支持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MXNet</a:t>
            </a:r>
            <a:r>
              <a:rPr lang="zh-CN" altLang="en-US" dirty="0"/>
              <a:t>最大的优势在于对内存的优化比较极致</a:t>
            </a:r>
            <a:r>
              <a:rPr lang="en-US" altLang="zh-CN" dirty="0"/>
              <a:t>, </a:t>
            </a:r>
            <a:r>
              <a:rPr lang="zh-CN" altLang="en-US" dirty="0"/>
              <a:t>相同的内存可以训练更大的网络</a:t>
            </a:r>
            <a:r>
              <a:rPr lang="en-US" altLang="zh-CN" dirty="0"/>
              <a:t>, </a:t>
            </a:r>
            <a:r>
              <a:rPr lang="zh-CN" altLang="en-US" dirty="0"/>
              <a:t>但这点估计很快要被</a:t>
            </a:r>
            <a:r>
              <a:rPr lang="en-US" altLang="zh-CN" dirty="0"/>
              <a:t>Caffe2</a:t>
            </a:r>
            <a:r>
              <a:rPr lang="zh-CN" altLang="en-US" dirty="0"/>
              <a:t>超越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56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Conclusion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944784" y="1231456"/>
            <a:ext cx="7560841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is a safe bet for most projects, Not perfect but has huge community, wide usage.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Pytorch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 best for research. However still new, there can be rough patches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Use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one graph over many machines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production deployment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mobile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4138" y="3393278"/>
            <a:ext cx="772209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zh-CN" sz="1400" dirty="0" err="1"/>
              <a:t>TensorFlow</a:t>
            </a:r>
            <a:r>
              <a:rPr lang="zh-CN" altLang="en-US" sz="1400" dirty="0"/>
              <a:t>虽然不完美</a:t>
            </a:r>
            <a:r>
              <a:rPr lang="en-US" altLang="zh-CN" sz="1400" dirty="0"/>
              <a:t>, </a:t>
            </a:r>
            <a:r>
              <a:rPr lang="zh-CN" altLang="en-US" sz="1400" dirty="0"/>
              <a:t>但是利于部署</a:t>
            </a:r>
            <a:r>
              <a:rPr lang="en-US" altLang="zh-CN" sz="1400" dirty="0"/>
              <a:t>, </a:t>
            </a:r>
            <a:r>
              <a:rPr lang="zh-CN" altLang="en-US" sz="1400" dirty="0"/>
              <a:t>有稳定社群</a:t>
            </a:r>
            <a:r>
              <a:rPr lang="en-US" altLang="zh-CN" sz="1400" dirty="0"/>
              <a:t>, </a:t>
            </a:r>
            <a:r>
              <a:rPr lang="zh-CN" altLang="en-US" sz="1400" dirty="0"/>
              <a:t>同时上层</a:t>
            </a:r>
            <a:r>
              <a:rPr lang="en-US" altLang="zh-CN" sz="1400" dirty="0"/>
              <a:t>API</a:t>
            </a:r>
            <a:r>
              <a:rPr lang="zh-CN" altLang="en-US" sz="1400" dirty="0"/>
              <a:t>如</a:t>
            </a:r>
            <a:r>
              <a:rPr lang="en-US" altLang="zh-CN" sz="1400" dirty="0" err="1"/>
              <a:t>Keras</a:t>
            </a:r>
            <a:r>
              <a:rPr lang="zh-CN" altLang="en-US" sz="1400" dirty="0"/>
              <a:t>支持</a:t>
            </a:r>
            <a:r>
              <a:rPr lang="en-US" altLang="zh-CN" sz="1400" dirty="0" err="1"/>
              <a:t>Tensorflow</a:t>
            </a:r>
            <a:r>
              <a:rPr lang="en-US" altLang="zh-CN" sz="1400" dirty="0"/>
              <a:t>, </a:t>
            </a:r>
            <a:r>
              <a:rPr lang="zh-CN" altLang="en-US" sz="1400" dirty="0"/>
              <a:t>便于</a:t>
            </a:r>
            <a:r>
              <a:rPr lang="zh-CN" altLang="en-US" sz="1400" dirty="0" smtClean="0"/>
              <a:t>开发</a:t>
            </a:r>
            <a:r>
              <a:rPr lang="en-US" altLang="zh-CN" sz="1400" dirty="0" smtClean="0"/>
              <a:t>,</a:t>
            </a:r>
            <a:r>
              <a:rPr lang="zh-CN" altLang="en-US" sz="1400" dirty="0"/>
              <a:t>在</a:t>
            </a:r>
            <a:r>
              <a:rPr lang="en-US" altLang="zh-CN" sz="1400" dirty="0" err="1"/>
              <a:t>Andriod</a:t>
            </a:r>
            <a:r>
              <a:rPr lang="zh-CN" altLang="en-US" sz="1400" dirty="0"/>
              <a:t>上部署有天然的优势</a:t>
            </a:r>
            <a:r>
              <a:rPr lang="en-US" altLang="zh-CN" sz="1400" dirty="0"/>
              <a:t>, </a:t>
            </a:r>
            <a:r>
              <a:rPr lang="zh-CN" altLang="en-US" sz="1400" dirty="0"/>
              <a:t>比如</a:t>
            </a:r>
            <a:r>
              <a:rPr lang="en-US" altLang="zh-CN" sz="1400" dirty="0" err="1"/>
              <a:t>Tensorflow</a:t>
            </a:r>
            <a:r>
              <a:rPr lang="en-US" altLang="zh-CN" sz="1400" dirty="0"/>
              <a:t> Lite</a:t>
            </a:r>
            <a:r>
              <a:rPr lang="zh-CN" altLang="en-US" sz="1400" dirty="0"/>
              <a:t>支持用</a:t>
            </a:r>
            <a:r>
              <a:rPr lang="en-US" altLang="zh-CN" sz="1400" dirty="0" err="1"/>
              <a:t>Andriod</a:t>
            </a:r>
            <a:r>
              <a:rPr lang="en-US" altLang="zh-CN" sz="1400" dirty="0"/>
              <a:t> 8.1</a:t>
            </a:r>
            <a:r>
              <a:rPr lang="zh-CN" altLang="en-US" sz="1400" dirty="0"/>
              <a:t>神经网络</a:t>
            </a:r>
            <a:r>
              <a:rPr lang="en-US" altLang="zh-CN" sz="1400" dirty="0"/>
              <a:t>API</a:t>
            </a:r>
            <a:r>
              <a:rPr lang="zh-CN" altLang="en-US" sz="1400" dirty="0"/>
              <a:t>利用手机</a:t>
            </a:r>
            <a:r>
              <a:rPr lang="en-US" altLang="zh-CN" sz="1400" dirty="0"/>
              <a:t>GPU</a:t>
            </a:r>
            <a:r>
              <a:rPr lang="zh-CN" altLang="en-US" sz="1400" dirty="0"/>
              <a:t>进行加速</a:t>
            </a:r>
            <a:r>
              <a:rPr lang="en-US" altLang="zh-CN" sz="1400" dirty="0"/>
              <a:t>, </a:t>
            </a:r>
            <a:r>
              <a:rPr lang="zh-CN" altLang="en-US" sz="1400" dirty="0"/>
              <a:t>背靠</a:t>
            </a:r>
            <a:r>
              <a:rPr lang="en-US" altLang="zh-CN" sz="1400" dirty="0"/>
              <a:t>Google</a:t>
            </a:r>
            <a:r>
              <a:rPr lang="zh-CN" altLang="en-US" sz="1400" dirty="0"/>
              <a:t>的这点好处还是别人没法比</a:t>
            </a:r>
            <a:r>
              <a:rPr lang="zh-CN" altLang="en-US" sz="1400" dirty="0" smtClean="0"/>
              <a:t>的</a:t>
            </a:r>
            <a:endParaRPr lang="en-US" altLang="zh-CN" sz="1400" dirty="0"/>
          </a:p>
          <a:p>
            <a:pPr marL="228600" indent="-228600">
              <a:buAutoNum type="arabicPeriod"/>
            </a:pPr>
            <a:r>
              <a:rPr lang="en-US" altLang="zh-CN" sz="1400" dirty="0" err="1"/>
              <a:t>PyTorch</a:t>
            </a:r>
            <a:r>
              <a:rPr lang="zh-CN" altLang="en-US" sz="1400" dirty="0"/>
              <a:t>很适合研究</a:t>
            </a:r>
            <a:r>
              <a:rPr lang="en-US" altLang="zh-CN" sz="1400" dirty="0"/>
              <a:t>, </a:t>
            </a:r>
            <a:r>
              <a:rPr lang="zh-CN" altLang="en-US" sz="1400" dirty="0"/>
              <a:t>但是它很新</a:t>
            </a:r>
            <a:r>
              <a:rPr lang="en-US" altLang="zh-CN" sz="1400" dirty="0"/>
              <a:t>, </a:t>
            </a:r>
            <a:r>
              <a:rPr lang="zh-CN" altLang="en-US" sz="1400" dirty="0"/>
              <a:t>因此用的时候有很多坑要自己填</a:t>
            </a:r>
            <a:endParaRPr lang="en-US" altLang="zh-CN" sz="1400" dirty="0"/>
          </a:p>
          <a:p>
            <a:pPr marL="228600" indent="-228600">
              <a:buAutoNum type="arabicPeriod"/>
            </a:pPr>
            <a:r>
              <a:rPr lang="zh-CN" altLang="en-US" sz="1400" dirty="0"/>
              <a:t>除了</a:t>
            </a:r>
            <a:r>
              <a:rPr lang="en-US" altLang="zh-CN" sz="1400" dirty="0" err="1"/>
              <a:t>Tensorflow</a:t>
            </a:r>
            <a:r>
              <a:rPr lang="en-US" altLang="zh-CN" sz="1400" dirty="0"/>
              <a:t>, Caffe2</a:t>
            </a:r>
            <a:r>
              <a:rPr lang="zh-CN" altLang="en-US" sz="1400" dirty="0"/>
              <a:t>也可以考虑用于产品部署</a:t>
            </a:r>
            <a:endParaRPr lang="en-US" altLang="zh-CN" sz="1400" dirty="0"/>
          </a:p>
          <a:p>
            <a:pPr marL="228600" indent="-228600">
              <a:buAutoNum type="arabicPeriod"/>
            </a:pPr>
            <a:r>
              <a:rPr lang="zh-CN" altLang="en-US" sz="1400" dirty="0"/>
              <a:t>手机端可以考虑</a:t>
            </a:r>
            <a:r>
              <a:rPr lang="en-US" altLang="zh-CN" sz="1400" dirty="0" err="1"/>
              <a:t>TensorFlow</a:t>
            </a:r>
            <a:r>
              <a:rPr lang="zh-CN" altLang="en-US" sz="1400" dirty="0"/>
              <a:t>或</a:t>
            </a:r>
            <a:r>
              <a:rPr lang="en-US" altLang="zh-CN" sz="1400" dirty="0"/>
              <a:t>Caffe2</a:t>
            </a:r>
          </a:p>
          <a:p>
            <a:r>
              <a:rPr lang="zh-CN" altLang="en-US" sz="1400" dirty="0"/>
              <a:t>总结</a:t>
            </a:r>
            <a:r>
              <a:rPr lang="en-US" altLang="zh-CN" sz="1400" dirty="0"/>
              <a:t>: </a:t>
            </a:r>
            <a:r>
              <a:rPr lang="zh-CN" altLang="en-US" sz="1400" dirty="0"/>
              <a:t>框架相当于刻刀</a:t>
            </a:r>
            <a:r>
              <a:rPr lang="en-US" altLang="zh-CN" sz="1400" dirty="0"/>
              <a:t>, </a:t>
            </a:r>
            <a:r>
              <a:rPr lang="zh-CN" altLang="en-US" sz="1400" dirty="0"/>
              <a:t>雕塑的好坏还是要取决于匠人</a:t>
            </a:r>
            <a:r>
              <a:rPr lang="en-US" altLang="zh-CN" sz="1400" dirty="0"/>
              <a:t>, </a:t>
            </a:r>
            <a:r>
              <a:rPr lang="zh-CN" altLang="en-US" sz="1400" dirty="0"/>
              <a:t>框架就是框架</a:t>
            </a:r>
            <a:r>
              <a:rPr lang="en-US" altLang="zh-CN" sz="1400" dirty="0"/>
              <a:t>, </a:t>
            </a:r>
            <a:r>
              <a:rPr lang="zh-CN" altLang="en-US" sz="1400" dirty="0"/>
              <a:t>关键是要出活儿</a:t>
            </a:r>
            <a:endParaRPr lang="en-US" altLang="zh-CN" sz="1400" dirty="0"/>
          </a:p>
        </p:txBody>
      </p:sp>
      <p:sp>
        <p:nvSpPr>
          <p:cNvPr id="8" name="矩形 7"/>
          <p:cNvSpPr/>
          <p:nvPr/>
        </p:nvSpPr>
        <p:spPr>
          <a:xfrm>
            <a:off x="3884349" y="415862"/>
            <a:ext cx="4888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还</a:t>
            </a:r>
            <a:r>
              <a:rPr lang="zh-CN" altLang="en-US" dirty="0" smtClean="0"/>
              <a:t>有一些针对特定任务的框架</a:t>
            </a:r>
            <a:r>
              <a:rPr lang="en-US" altLang="zh-CN" dirty="0" smtClean="0"/>
              <a:t>, </a:t>
            </a:r>
            <a:r>
              <a:rPr lang="zh-CN" altLang="en-US" dirty="0" smtClean="0"/>
              <a:t>比如纯</a:t>
            </a:r>
            <a:r>
              <a:rPr lang="en-US" altLang="zh-CN" dirty="0" smtClean="0"/>
              <a:t>C</a:t>
            </a:r>
            <a:r>
              <a:rPr lang="zh-CN" altLang="en-US" dirty="0" smtClean="0"/>
              <a:t>写的</a:t>
            </a:r>
            <a:r>
              <a:rPr lang="en-US" altLang="zh-CN" dirty="0" err="1" smtClean="0"/>
              <a:t>darknet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还有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新出的针对目标检测的</a:t>
            </a:r>
            <a:r>
              <a:rPr lang="en-US" altLang="zh-CN" dirty="0" err="1" smtClean="0"/>
              <a:t>detectron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377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7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Basic Principle(Single-device &amp; Multi-GPU)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https</a:t>
            </a:r>
            <a:r>
              <a:rPr lang="en-US" altLang="zh-CN" sz="900" dirty="0"/>
              <a:t>://github.com/TracyMcgrady6/Distribute_MNIST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23" y="3750664"/>
            <a:ext cx="3472758" cy="11634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1942" y="1502017"/>
            <a:ext cx="79928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假设你的机器上有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GPU;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在单机单</a:t>
            </a:r>
            <a:r>
              <a:rPr lang="en-US" altLang="zh-CN" dirty="0"/>
              <a:t>GPU</a:t>
            </a:r>
            <a:r>
              <a:rPr lang="zh-CN" altLang="en-US" dirty="0"/>
              <a:t>的训练中，数据是一个</a:t>
            </a:r>
            <a:r>
              <a:rPr lang="en-US" altLang="zh-CN" dirty="0"/>
              <a:t>batch</a:t>
            </a:r>
            <a:r>
              <a:rPr lang="zh-CN" altLang="en-US" dirty="0"/>
              <a:t>一个</a:t>
            </a:r>
            <a:r>
              <a:rPr lang="en-US" altLang="zh-CN" dirty="0"/>
              <a:t>batch</a:t>
            </a:r>
            <a:r>
              <a:rPr lang="zh-CN" altLang="en-US" dirty="0"/>
              <a:t>的训练。 在单机多</a:t>
            </a:r>
            <a:r>
              <a:rPr lang="en-US" altLang="zh-CN" dirty="0"/>
              <a:t>GPU</a:t>
            </a:r>
            <a:r>
              <a:rPr lang="zh-CN" altLang="en-US" dirty="0"/>
              <a:t>中，数据一次处理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batch(</a:t>
            </a:r>
            <a:r>
              <a:rPr lang="zh-CN" altLang="en-US" dirty="0"/>
              <a:t>假设是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  <a:r>
              <a:rPr lang="zh-CN" altLang="en-US" dirty="0"/>
              <a:t>训练）， 每个</a:t>
            </a:r>
            <a:r>
              <a:rPr lang="en-US" altLang="zh-CN" dirty="0"/>
              <a:t>GPU</a:t>
            </a:r>
            <a:r>
              <a:rPr lang="zh-CN" altLang="en-US" dirty="0"/>
              <a:t>处理一个</a:t>
            </a:r>
            <a:r>
              <a:rPr lang="en-US" altLang="zh-CN" dirty="0"/>
              <a:t>batch</a:t>
            </a:r>
            <a:r>
              <a:rPr lang="zh-CN" altLang="en-US" dirty="0"/>
              <a:t>的数据计算。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变量，或者说参数，保存在</a:t>
            </a:r>
            <a:r>
              <a:rPr lang="en-US" altLang="zh-CN" dirty="0"/>
              <a:t>CPU</a:t>
            </a:r>
            <a:r>
              <a:rPr lang="zh-CN" altLang="en-US" dirty="0"/>
              <a:t>上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刚开始的时候数据由</a:t>
            </a:r>
            <a:r>
              <a:rPr lang="en-US" altLang="zh-CN" dirty="0"/>
              <a:t>CPU</a:t>
            </a:r>
            <a:r>
              <a:rPr lang="zh-CN" altLang="en-US" dirty="0"/>
              <a:t>分发给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  <a:r>
              <a:rPr lang="zh-CN" altLang="en-US" dirty="0"/>
              <a:t>， 在</a:t>
            </a:r>
            <a:r>
              <a:rPr lang="en-US" altLang="zh-CN" dirty="0"/>
              <a:t>GPU</a:t>
            </a:r>
            <a:r>
              <a:rPr lang="zh-CN" altLang="en-US" dirty="0"/>
              <a:t>上完成了计算，得到每个</a:t>
            </a:r>
            <a:r>
              <a:rPr lang="en-US" altLang="zh-CN" dirty="0"/>
              <a:t>batch</a:t>
            </a:r>
            <a:r>
              <a:rPr lang="zh-CN" altLang="en-US" dirty="0"/>
              <a:t>要更新的梯度。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然后在</a:t>
            </a:r>
            <a:r>
              <a:rPr lang="en-US" altLang="zh-CN" dirty="0"/>
              <a:t>CPU</a:t>
            </a:r>
            <a:r>
              <a:rPr lang="zh-CN" altLang="en-US" dirty="0"/>
              <a:t>上收集完了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  <a:r>
              <a:rPr lang="zh-CN" altLang="en-US" dirty="0"/>
              <a:t>上的要更新的梯度， 计算一下平均梯度，然后更新参数。</a:t>
            </a:r>
          </a:p>
          <a:p>
            <a:r>
              <a:rPr lang="en-US" altLang="zh-CN" dirty="0"/>
              <a:t>6. </a:t>
            </a:r>
            <a:r>
              <a:rPr lang="zh-CN" altLang="en-US" dirty="0"/>
              <a:t>然后继续循环这个过程。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77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Multi-device &amp; Multi-GPU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 smtClean="0"/>
              <a:t>https</a:t>
            </a:r>
            <a:r>
              <a:rPr lang="zh-CN" altLang="en-US" sz="900" dirty="0"/>
              <a:t>://www.tensorflow.org/deploy/</a:t>
            </a:r>
            <a:r>
              <a:rPr lang="zh-CN" altLang="en-US" sz="900" dirty="0" smtClean="0"/>
              <a:t>distributed</a:t>
            </a:r>
            <a:endParaRPr lang="zh-CN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6" y="577423"/>
            <a:ext cx="1396418" cy="558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45" y="515193"/>
            <a:ext cx="1349895" cy="589017"/>
          </a:xfrm>
          <a:prstGeom prst="rect">
            <a:avLst/>
          </a:prstGeom>
        </p:spPr>
      </p:pic>
      <p:sp>
        <p:nvSpPr>
          <p:cNvPr id="10" name="文本框 20"/>
          <p:cNvSpPr txBox="1"/>
          <p:nvPr/>
        </p:nvSpPr>
        <p:spPr>
          <a:xfrm flipH="1">
            <a:off x="3780482" y="164639"/>
            <a:ext cx="5184576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Cluster -&gt; The whole system for training assignment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Job -&gt; parameter server/worker(for calculation)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Task -&gt; single process on one device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Task &lt; Job &lt; Cluster</a:t>
            </a:r>
          </a:p>
        </p:txBody>
      </p:sp>
      <p:sp>
        <p:nvSpPr>
          <p:cNvPr id="2" name="矩形 1"/>
          <p:cNvSpPr/>
          <p:nvPr/>
        </p:nvSpPr>
        <p:spPr>
          <a:xfrm>
            <a:off x="396106" y="1315474"/>
            <a:ext cx="743957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Cluster,Job,Task</a:t>
            </a:r>
            <a:r>
              <a:rPr lang="en-US" altLang="zh-CN" sz="1400" dirty="0"/>
              <a:t> </a:t>
            </a:r>
            <a:r>
              <a:rPr lang="zh-CN" altLang="en-US" sz="1400" dirty="0"/>
              <a:t>三者可以简单的看成是层次关系，</a:t>
            </a:r>
            <a:r>
              <a:rPr lang="en-US" altLang="zh-CN" sz="1400" dirty="0"/>
              <a:t>task</a:t>
            </a:r>
            <a:r>
              <a:rPr lang="zh-CN" altLang="en-US" sz="1400" dirty="0"/>
              <a:t>可以看成每台机器上的一个进程，多个</a:t>
            </a:r>
            <a:r>
              <a:rPr lang="en-US" altLang="zh-CN" sz="1400" dirty="0"/>
              <a:t>task</a:t>
            </a:r>
            <a:r>
              <a:rPr lang="zh-CN" altLang="en-US" sz="1400" dirty="0"/>
              <a:t>组成</a:t>
            </a:r>
            <a:r>
              <a:rPr lang="en-US" altLang="zh-CN" sz="1400" dirty="0"/>
              <a:t>job</a:t>
            </a:r>
            <a:r>
              <a:rPr lang="zh-CN" altLang="en-US" sz="1400" dirty="0"/>
              <a:t>；</a:t>
            </a:r>
            <a:r>
              <a:rPr lang="en-US" altLang="zh-CN" sz="1400" dirty="0"/>
              <a:t>job</a:t>
            </a:r>
            <a:r>
              <a:rPr lang="zh-CN" altLang="en-US" sz="1400" dirty="0"/>
              <a:t>又有：</a:t>
            </a:r>
            <a:r>
              <a:rPr lang="en-US" altLang="zh-CN" sz="1400" dirty="0" err="1"/>
              <a:t>ps</a:t>
            </a:r>
            <a:r>
              <a:rPr lang="zh-CN" altLang="en-US" sz="1400" dirty="0"/>
              <a:t>、</a:t>
            </a:r>
            <a:r>
              <a:rPr lang="en-US" altLang="zh-CN" sz="1400" dirty="0"/>
              <a:t>worker</a:t>
            </a:r>
            <a:r>
              <a:rPr lang="zh-CN" altLang="en-US" sz="1400" dirty="0"/>
              <a:t>两种，分别用于参数服务、计算服务，所有</a:t>
            </a:r>
            <a:r>
              <a:rPr lang="en-US" altLang="zh-CN" sz="1400" dirty="0"/>
              <a:t>job</a:t>
            </a:r>
            <a:r>
              <a:rPr lang="zh-CN" altLang="en-US" sz="1400" dirty="0"/>
              <a:t>组成</a:t>
            </a:r>
            <a:r>
              <a:rPr lang="en-US" altLang="zh-CN" sz="1400" dirty="0"/>
              <a:t>cluster</a:t>
            </a:r>
          </a:p>
          <a:p>
            <a:endParaRPr lang="en-US" altLang="zh-CN" sz="1400" dirty="0"/>
          </a:p>
          <a:p>
            <a:r>
              <a:rPr lang="zh-CN" altLang="en-US" sz="1400" dirty="0"/>
              <a:t>同步更新指各个用于并行计算的电脑，计算完各自的</a:t>
            </a:r>
            <a:r>
              <a:rPr lang="en-US" altLang="zh-CN" sz="1400" dirty="0"/>
              <a:t>batch </a:t>
            </a:r>
            <a:r>
              <a:rPr lang="zh-CN" altLang="en-US" sz="1400" dirty="0"/>
              <a:t>后，求取梯度值，把梯度值统一送到</a:t>
            </a:r>
            <a:r>
              <a:rPr lang="en-US" altLang="zh-CN" sz="1400" dirty="0" err="1"/>
              <a:t>ps</a:t>
            </a:r>
            <a:r>
              <a:rPr lang="zh-CN" altLang="en-US" sz="1400" dirty="0"/>
              <a:t>服务机器中，由</a:t>
            </a:r>
            <a:r>
              <a:rPr lang="en-US" altLang="zh-CN" sz="1400" dirty="0" err="1"/>
              <a:t>ps</a:t>
            </a:r>
            <a:r>
              <a:rPr lang="zh-CN" altLang="en-US" sz="1400" dirty="0"/>
              <a:t>服务机器求取梯度平均值，更新</a:t>
            </a:r>
            <a:r>
              <a:rPr lang="en-US" altLang="zh-CN" sz="1400" dirty="0" err="1"/>
              <a:t>ps</a:t>
            </a:r>
            <a:r>
              <a:rPr lang="zh-CN" altLang="en-US" sz="1400" dirty="0"/>
              <a:t>服务器上的参数。</a:t>
            </a:r>
          </a:p>
          <a:p>
            <a:r>
              <a:rPr lang="zh-CN" altLang="en-US" sz="1400" dirty="0"/>
              <a:t>如下图所示，可以看成有四台电脑，第一台电脑用于存储参数、共享参数、共享计算，可以简单的理解成内存、计算共享专用的区域，也就是</a:t>
            </a:r>
            <a:r>
              <a:rPr lang="en-US" altLang="zh-CN" sz="1400" dirty="0" err="1"/>
              <a:t>ps</a:t>
            </a:r>
            <a:r>
              <a:rPr lang="en-US" altLang="zh-CN" sz="1400" dirty="0"/>
              <a:t> job</a:t>
            </a:r>
            <a:r>
              <a:rPr lang="zh-CN" altLang="en-US" sz="1400" dirty="0"/>
              <a:t>；另外三台电脑用于并行计算的，也就是</a:t>
            </a:r>
            <a:r>
              <a:rPr lang="en-US" altLang="zh-CN" sz="1400" dirty="0"/>
              <a:t>worker job</a:t>
            </a:r>
          </a:p>
          <a:p>
            <a:r>
              <a:rPr lang="zh-CN" altLang="en-US" sz="1400" dirty="0"/>
              <a:t>这跟刚才介绍的单机多</a:t>
            </a:r>
            <a:r>
              <a:rPr lang="en-US" altLang="zh-CN" sz="1400" dirty="0"/>
              <a:t>GPU</a:t>
            </a:r>
            <a:r>
              <a:rPr lang="zh-CN" altLang="en-US" sz="1400" dirty="0"/>
              <a:t>的过程一样</a:t>
            </a:r>
            <a:r>
              <a:rPr lang="en-US" altLang="zh-CN" sz="1400" dirty="0"/>
              <a:t>, </a:t>
            </a:r>
            <a:r>
              <a:rPr lang="zh-CN" altLang="en-US" sz="1400" dirty="0"/>
              <a:t>只是我们专门用一台</a:t>
            </a:r>
            <a:r>
              <a:rPr lang="en-US" altLang="zh-CN" sz="1400" dirty="0"/>
              <a:t>device</a:t>
            </a:r>
            <a:r>
              <a:rPr lang="zh-CN" altLang="en-US" sz="1400" dirty="0"/>
              <a:t>来完成参数服务的工作</a:t>
            </a:r>
            <a:endParaRPr lang="en-US" altLang="zh-CN" sz="1400" dirty="0"/>
          </a:p>
          <a:p>
            <a:r>
              <a:rPr lang="zh-CN" altLang="en-US" sz="1400" dirty="0"/>
              <a:t>同步更新的问题就是速度取决于最慢的那台机器</a:t>
            </a:r>
            <a:r>
              <a:rPr lang="en-US" altLang="zh-CN" sz="1400" dirty="0"/>
              <a:t>, </a:t>
            </a:r>
            <a:r>
              <a:rPr lang="zh-CN" altLang="en-US" sz="1400" dirty="0"/>
              <a:t>所以最好三台机器的性能差不多</a:t>
            </a:r>
            <a:r>
              <a:rPr lang="en-US" altLang="zh-CN" sz="1400" dirty="0"/>
              <a:t>, </a:t>
            </a:r>
            <a:r>
              <a:rPr lang="zh-CN" altLang="en-US" sz="1400" dirty="0"/>
              <a:t>否则性能高的机器完全就没有体现出来优势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异步更新是指</a:t>
            </a:r>
            <a:r>
              <a:rPr lang="en-US" altLang="zh-CN" sz="1400" dirty="0" err="1"/>
              <a:t>ps</a:t>
            </a:r>
            <a:r>
              <a:rPr lang="zh-CN" altLang="en-US" sz="1400" dirty="0"/>
              <a:t>服务器收到只要收到一台机器的梯度值，就直接进行参数更新，无需等待其它机器。这种迭代方法比较不稳定，收敛曲线震动比较厉害，因为当</a:t>
            </a:r>
            <a:r>
              <a:rPr lang="en-US" altLang="zh-CN" sz="1400" dirty="0"/>
              <a:t>A</a:t>
            </a:r>
            <a:r>
              <a:rPr lang="zh-CN" altLang="en-US" sz="1400" dirty="0"/>
              <a:t>机器计算完更新了</a:t>
            </a:r>
            <a:r>
              <a:rPr lang="en-US" altLang="zh-CN" sz="1400" dirty="0" err="1"/>
              <a:t>ps</a:t>
            </a:r>
            <a:r>
              <a:rPr lang="zh-CN" altLang="en-US" sz="1400" dirty="0"/>
              <a:t>中的参数，可能</a:t>
            </a:r>
            <a:r>
              <a:rPr lang="en-US" altLang="zh-CN" sz="1400" dirty="0"/>
              <a:t>B</a:t>
            </a:r>
            <a:r>
              <a:rPr lang="zh-CN" altLang="en-US" sz="1400" dirty="0"/>
              <a:t>机器还是在用上一次迭代的旧版参数</a:t>
            </a:r>
            <a:r>
              <a:rPr lang="zh-CN" altLang="en-US" sz="1400" dirty="0" smtClean="0"/>
              <a:t>值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1576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8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Deployment on Mobile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608388"/>
            <a:ext cx="868311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/>
              <a:t>http://ci.tensorflow.org/job/tensorflow-master-android/ws/</a:t>
            </a:r>
            <a:endParaRPr lang="en-US" altLang="zh-CN" sz="900" dirty="0"/>
          </a:p>
          <a:p>
            <a:r>
              <a:rPr lang="en-US" altLang="zh-CN" sz="900" dirty="0"/>
              <a:t>https://</a:t>
            </a:r>
            <a:r>
              <a:rPr lang="en-US" altLang="zh-CN" sz="900" dirty="0" smtClean="0"/>
              <a:t>www.oreilly.com/learning/tensorflow-for-mobile-poets</a:t>
            </a:r>
          </a:p>
        </p:txBody>
      </p:sp>
      <p:sp>
        <p:nvSpPr>
          <p:cNvPr id="9" name="椭圆 8"/>
          <p:cNvSpPr/>
          <p:nvPr/>
        </p:nvSpPr>
        <p:spPr>
          <a:xfrm>
            <a:off x="598596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675689" y="2551523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752782" y="2553216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074" y="1897733"/>
            <a:ext cx="1272761" cy="62820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Pre-trained Model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12" idx="2"/>
            <a:endCxn id="10" idx="6"/>
          </p:cNvCxnSpPr>
          <p:nvPr/>
        </p:nvCxnSpPr>
        <p:spPr>
          <a:xfrm flipH="1" flipV="1">
            <a:off x="1986442" y="2706199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2"/>
            <a:endCxn id="9" idx="6"/>
          </p:cNvCxnSpPr>
          <p:nvPr/>
        </p:nvCxnSpPr>
        <p:spPr>
          <a:xfrm flipH="1" flipV="1">
            <a:off x="909349" y="2704507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94684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Retrain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814807" y="2558040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直接箭头连接符 20"/>
          <p:cNvCxnSpPr>
            <a:stCxn id="20" idx="2"/>
          </p:cNvCxnSpPr>
          <p:nvPr/>
        </p:nvCxnSpPr>
        <p:spPr>
          <a:xfrm flipH="1" flipV="1">
            <a:off x="3048467" y="2711023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272049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Pruning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33802" y="2037771"/>
            <a:ext cx="1272761" cy="34812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Quantization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906968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 flipH="1" flipV="1">
            <a:off x="4140628" y="2702814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974530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直接箭头连接符 26"/>
          <p:cNvCxnSpPr>
            <a:stCxn id="26" idx="2"/>
          </p:cNvCxnSpPr>
          <p:nvPr/>
        </p:nvCxnSpPr>
        <p:spPr>
          <a:xfrm flipH="1" flipV="1">
            <a:off x="5208190" y="2702814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421056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Inference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96815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Optimize for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inference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061154" y="2558040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直接箭头连接符 31"/>
          <p:cNvCxnSpPr>
            <a:stCxn id="30" idx="2"/>
          </p:cNvCxnSpPr>
          <p:nvPr/>
        </p:nvCxnSpPr>
        <p:spPr>
          <a:xfrm flipH="1" flipV="1">
            <a:off x="6294814" y="2711023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579607" y="1876847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Build 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apk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138247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" name="直接箭头连接符 36"/>
          <p:cNvCxnSpPr>
            <a:stCxn id="36" idx="2"/>
          </p:cNvCxnSpPr>
          <p:nvPr/>
        </p:nvCxnSpPr>
        <p:spPr>
          <a:xfrm flipH="1" flipV="1">
            <a:off x="7371907" y="2702814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7655366" y="2117153"/>
            <a:ext cx="1272761" cy="34812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620454" y="3024212"/>
            <a:ext cx="2608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20"/>
          <p:cNvSpPr txBox="1"/>
          <p:nvPr/>
        </p:nvSpPr>
        <p:spPr>
          <a:xfrm flipH="1">
            <a:off x="1595940" y="3185404"/>
            <a:ext cx="265787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Training</a:t>
            </a:r>
          </a:p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Python API)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4844041" y="3024212"/>
            <a:ext cx="2608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20"/>
          <p:cNvSpPr txBox="1"/>
          <p:nvPr/>
        </p:nvSpPr>
        <p:spPr>
          <a:xfrm flipH="1">
            <a:off x="5014978" y="3193156"/>
            <a:ext cx="2266973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Deploying</a:t>
            </a:r>
          </a:p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Lite)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2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39" grpId="0"/>
      <p:bldP spid="4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2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Issues when Training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Lack of Training Data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Data Augmentation/Transfer Learning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Accuracy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Ensemble learning/Feature stacking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Model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convergence Issue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Gradient Descent Optimization/Activation function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Local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Optima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Weight Initialization/Learning rate auto-tuning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Overfitting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-&gt; Regularization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86" y="1224012"/>
            <a:ext cx="2808312" cy="25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 flipH="1">
            <a:off x="1836266" y="503932"/>
            <a:ext cx="360040" cy="57606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332210" y="3888308"/>
            <a:ext cx="360040" cy="6583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0"/>
          <p:cNvSpPr txBox="1"/>
          <p:nvPr/>
        </p:nvSpPr>
        <p:spPr>
          <a:xfrm flipH="1">
            <a:off x="3420442" y="2088108"/>
            <a:ext cx="4546730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Thanks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172970" y="2870904"/>
            <a:ext cx="28803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0"/>
          <p:cNvSpPr txBox="1"/>
          <p:nvPr/>
        </p:nvSpPr>
        <p:spPr>
          <a:xfrm flipH="1">
            <a:off x="1331157" y="1944092"/>
            <a:ext cx="2450378" cy="101566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2018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140522" y="2736180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1822752" y="3888308"/>
            <a:ext cx="157530" cy="28803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2124298" y="863972"/>
            <a:ext cx="180020" cy="288032"/>
          </a:xfrm>
          <a:prstGeom prst="line">
            <a:avLst/>
          </a:prstGeom>
          <a:ln w="19304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54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076" name="Picture 4" descr="“fully connected neural network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" y="1656059"/>
            <a:ext cx="746246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48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2" y="1744122"/>
            <a:ext cx="3035247" cy="18722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74" y="2016100"/>
            <a:ext cx="4752528" cy="1328251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1044176" y="3888308"/>
            <a:ext cx="4968552" cy="60016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Convolutional Kernel dimension</a:t>
            </a:r>
          </a:p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width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height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input channel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filter number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2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Why Convolution(compare with FC)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1044176" y="3096220"/>
            <a:ext cx="7416826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Parameter sharing: </a:t>
            </a:r>
          </a:p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 feature detector(such as a vertical edge detector) that is useful in one prat of the image is probably useful in another part of the image</a:t>
            </a:r>
          </a:p>
          <a:p>
            <a:pPr lvl="0"/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Sparse connection</a:t>
            </a:r>
          </a:p>
          <a:p>
            <a:pPr lvl="0"/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 each layer, each output value depends only on a small number of inputs</a:t>
            </a:r>
          </a:p>
          <a:p>
            <a:pPr lvl="0"/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Less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Parameters, Low Overfitting Risk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18" y="1453372"/>
            <a:ext cx="5038725" cy="150495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6732810" y="2051959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Vertical edge detector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0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as Feature Extractor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122" name="Picture 2" descr="“CNN 可视化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06" y="1656059"/>
            <a:ext cx="5454338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20"/>
          <p:cNvSpPr txBox="1"/>
          <p:nvPr/>
        </p:nvSpPr>
        <p:spPr>
          <a:xfrm flipH="1">
            <a:off x="6228754" y="2942170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Visualization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20"/>
          <p:cNvSpPr txBox="1"/>
          <p:nvPr/>
        </p:nvSpPr>
        <p:spPr>
          <a:xfrm flipH="1">
            <a:off x="720142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edge/color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2439199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texture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4158256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79957" y="253644"/>
            <a:ext cx="48481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就是一个特征提取的工具</a:t>
            </a:r>
            <a:r>
              <a:rPr lang="en-US" altLang="zh-CN" dirty="0" smtClean="0"/>
              <a:t>, </a:t>
            </a:r>
            <a:r>
              <a:rPr lang="zh-CN" altLang="en-US" dirty="0" smtClean="0"/>
              <a:t>通过特征可视化的手段</a:t>
            </a:r>
            <a:r>
              <a:rPr lang="en-US" altLang="zh-CN" dirty="0" smtClean="0"/>
              <a:t>, </a:t>
            </a:r>
            <a:r>
              <a:rPr lang="zh-CN" altLang="en-US" dirty="0" smtClean="0"/>
              <a:t>我们可以还原出对某一层激活函数激活值最大的一些图像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可以看到从低到高</a:t>
            </a:r>
            <a:r>
              <a:rPr lang="en-US" altLang="zh-CN" dirty="0" smtClean="0"/>
              <a:t>, CNN</a:t>
            </a:r>
            <a:r>
              <a:rPr lang="zh-CN" altLang="en-US" dirty="0" smtClean="0"/>
              <a:t>在逐渐抽取越来越抽象的特征</a:t>
            </a:r>
            <a:r>
              <a:rPr lang="en-US" altLang="zh-CN" dirty="0" smtClean="0"/>
              <a:t>, </a:t>
            </a:r>
            <a:r>
              <a:rPr lang="zh-CN" altLang="en-US" dirty="0" smtClean="0"/>
              <a:t>开始时边缘</a:t>
            </a:r>
            <a:r>
              <a:rPr lang="en-US" altLang="zh-CN" dirty="0" smtClean="0"/>
              <a:t>/</a:t>
            </a:r>
            <a:r>
              <a:rPr lang="zh-CN" altLang="en-US" dirty="0" smtClean="0"/>
              <a:t>颜色块等</a:t>
            </a:r>
            <a:r>
              <a:rPr lang="en-US" altLang="zh-CN" dirty="0" smtClean="0"/>
              <a:t>, </a:t>
            </a:r>
            <a:r>
              <a:rPr lang="zh-CN" altLang="en-US" dirty="0" smtClean="0"/>
              <a:t>然后就是纹理</a:t>
            </a:r>
            <a:r>
              <a:rPr lang="en-US" altLang="zh-CN" dirty="0" smtClean="0"/>
              <a:t>, </a:t>
            </a:r>
            <a:r>
              <a:rPr lang="zh-CN" altLang="en-US" dirty="0" smtClean="0"/>
              <a:t>然后就是一些结构</a:t>
            </a:r>
            <a:r>
              <a:rPr lang="en-US" altLang="zh-CN" dirty="0" smtClean="0"/>
              <a:t>, </a:t>
            </a:r>
            <a:r>
              <a:rPr lang="zh-CN" altLang="en-US" dirty="0" smtClean="0"/>
              <a:t>比如下面的蜂巢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上面的像眼睛一样的弧线圆形组合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9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0" grpId="0"/>
      <p:bldP spid="11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1.1|0.8|0.7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0.6|1.4|0.8|0.8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3462</TotalTime>
  <Words>7320</Words>
  <Application>Microsoft Office PowerPoint</Application>
  <PresentationFormat>自定义</PresentationFormat>
  <Paragraphs>643</Paragraphs>
  <Slides>59</Slides>
  <Notes>59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5" baseType="lpstr">
      <vt:lpstr>方正细黑一简体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ok2</dc:title>
  <dc:creator>Administrator</dc:creator>
  <cp:lastModifiedBy>Administrator</cp:lastModifiedBy>
  <cp:revision>189</cp:revision>
  <dcterms:modified xsi:type="dcterms:W3CDTF">2018-02-09T08:49:02Z</dcterms:modified>
</cp:coreProperties>
</file>